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260" r:id="rId86"/>
    <p:sldId id="261" r:id="rId87"/>
    <p:sldId id="262" r:id="rId88"/>
    <p:sldId id="263" r:id="rId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80" autoAdjust="0"/>
    <p:restoredTop sz="94660"/>
  </p:normalViewPr>
  <p:slideViewPr>
    <p:cSldViewPr snapToGrid="0">
      <p:cViewPr varScale="1">
        <p:scale>
          <a:sx n="78" d="100"/>
          <a:sy n="78" d="100"/>
        </p:scale>
        <p:origin x="6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5560"/>
            <a:ext cx="12192000" cy="6858000"/>
          </a:xfrm>
          <a:prstGeom prst="rect">
            <a:avLst/>
          </a:prstGeom>
        </p:spPr>
      </p:pic>
      <p:sp>
        <p:nvSpPr>
          <p:cNvPr id="9" name="矩形 8"/>
          <p:cNvSpPr/>
          <p:nvPr userDrawn="1"/>
        </p:nvSpPr>
        <p:spPr>
          <a:xfrm>
            <a:off x="8136081" y="4167958"/>
            <a:ext cx="4055919" cy="461665"/>
          </a:xfrm>
          <a:prstGeom prst="rect">
            <a:avLst/>
          </a:prstGeom>
        </p:spPr>
        <p:txBody>
          <a:bodyPr wrap="none">
            <a:spAutoFit/>
          </a:bodyPr>
          <a:lstStyle/>
          <a:p>
            <a:r>
              <a:rPr lang="en-US" altLang="zh-CN" sz="2400" b="1" smtClean="0">
                <a:latin typeface="黑体" panose="02010609060101010101" pitchFamily="49" charset="-122"/>
                <a:ea typeface="黑体" panose="02010609060101010101" pitchFamily="49" charset="-122"/>
              </a:rPr>
              <a:t>【YOOTK】</a:t>
            </a:r>
            <a:r>
              <a:rPr lang="zh-CN" altLang="en-US" sz="2400" b="1" smtClean="0">
                <a:latin typeface="黑体" panose="02010609060101010101" pitchFamily="49" charset="-122"/>
                <a:ea typeface="黑体" panose="02010609060101010101" pitchFamily="49" charset="-122"/>
              </a:rPr>
              <a:t>沐言科技：李兴华</a:t>
            </a:r>
            <a:endParaRPr lang="zh-CN" altLang="en-US" sz="2400" b="1">
              <a:latin typeface="黑体" panose="02010609060101010101" pitchFamily="49" charset="-122"/>
              <a:ea typeface="黑体" panose="02010609060101010101" pitchFamily="49" charset="-122"/>
            </a:endParaRPr>
          </a:p>
        </p:txBody>
      </p:sp>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64442" y="4629623"/>
            <a:ext cx="1325075" cy="1276299"/>
          </a:xfrm>
          <a:prstGeom prst="rect">
            <a:avLst/>
          </a:prstGeom>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843" y="3078976"/>
            <a:ext cx="772170" cy="77217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160" y="92115"/>
            <a:ext cx="11962765" cy="6729055"/>
          </a:xfrm>
          <a:prstGeom prst="rect">
            <a:avLst/>
          </a:prstGeom>
        </p:spPr>
      </p:pic>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9008" y="5132280"/>
            <a:ext cx="529984" cy="529984"/>
          </a:xfrm>
          <a:prstGeom prst="rect">
            <a:avLst/>
          </a:prstGeom>
        </p:spPr>
      </p:pic>
      <p:sp>
        <p:nvSpPr>
          <p:cNvPr id="8" name="矩形 7"/>
          <p:cNvSpPr/>
          <p:nvPr userDrawn="1"/>
        </p:nvSpPr>
        <p:spPr>
          <a:xfrm>
            <a:off x="4376057" y="2299178"/>
            <a:ext cx="7815943" cy="1876582"/>
          </a:xfrm>
          <a:prstGeom prst="rect">
            <a:avLst/>
          </a:prstGeom>
          <a:solidFill>
            <a:schemeClr val="accent1">
              <a:lumMod val="20000"/>
              <a:lumOff val="80000"/>
              <a:alpha val="79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b="1" smtClean="0"/>
          </a:p>
        </p:txBody>
      </p:sp>
      <p:sp>
        <p:nvSpPr>
          <p:cNvPr id="2" name="标题 1"/>
          <p:cNvSpPr>
            <a:spLocks noGrp="1"/>
          </p:cNvSpPr>
          <p:nvPr>
            <p:ph type="ctrTitle"/>
          </p:nvPr>
        </p:nvSpPr>
        <p:spPr>
          <a:xfrm>
            <a:off x="4423956" y="2449439"/>
            <a:ext cx="7680960" cy="648587"/>
          </a:xfrm>
        </p:spPr>
        <p:txBody>
          <a:bodyPr anchor="b">
            <a:normAutofit/>
          </a:bodyPr>
          <a:lstStyle>
            <a:lvl1pPr algn="l">
              <a:defRPr sz="3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423956" y="3378497"/>
            <a:ext cx="7680960" cy="491699"/>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8489894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89222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360649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7169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41425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166551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44806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1888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5755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756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04604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73574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标题占位符 1"/>
          <p:cNvSpPr>
            <a:spLocks noGrp="1"/>
          </p:cNvSpPr>
          <p:nvPr>
            <p:ph type="title"/>
          </p:nvPr>
        </p:nvSpPr>
        <p:spPr>
          <a:xfrm>
            <a:off x="67491" y="69035"/>
            <a:ext cx="12020006" cy="78005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7491" y="849087"/>
            <a:ext cx="12020006" cy="593053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114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67807" y="2462532"/>
            <a:ext cx="7580501" cy="605407"/>
          </a:xfrm>
          <a:prstGeom prst="rect">
            <a:avLst/>
          </a:prstGeom>
        </p:spPr>
        <p:txBody>
          <a:bodyPr/>
          <a:lstStyle>
            <a:lvl1pPr algn="l" defTabSz="914400" rtl="0" eaLnBrk="1" latinLnBrk="0" hangingPunct="1">
              <a:spcBef>
                <a:spcPct val="0"/>
              </a:spcBef>
              <a:buNone/>
              <a:defRPr sz="2800" kern="1200">
                <a:solidFill>
                  <a:schemeClr val="tx1">
                    <a:lumMod val="95000"/>
                    <a:lumOff val="5000"/>
                  </a:schemeClr>
                </a:solidFill>
                <a:latin typeface="微软雅黑" pitchFamily="34" charset="-122"/>
                <a:ea typeface="微软雅黑" pitchFamily="34" charset="-122"/>
                <a:cs typeface="+mj-cs"/>
              </a:defRPr>
            </a:lvl1pPr>
          </a:lstStyle>
          <a:p>
            <a:r>
              <a:rPr lang="en-US" altLang="zh-CN" sz="3600" smtClean="0"/>
              <a:t>SpringCloud</a:t>
            </a:r>
            <a:r>
              <a:rPr lang="zh-CN" altLang="en-US" sz="3600" smtClean="0"/>
              <a:t>就业编程实战</a:t>
            </a:r>
            <a:endParaRPr lang="zh-CN" altLang="en-US" sz="3600"/>
          </a:p>
        </p:txBody>
      </p:sp>
      <p:sp>
        <p:nvSpPr>
          <p:cNvPr id="5" name="副标题 2"/>
          <p:cNvSpPr txBox="1">
            <a:spLocks/>
          </p:cNvSpPr>
          <p:nvPr/>
        </p:nvSpPr>
        <p:spPr>
          <a:xfrm>
            <a:off x="4467807" y="3358588"/>
            <a:ext cx="5658976" cy="582042"/>
          </a:xfrm>
          <a:prstGeom prst="rect">
            <a:avLst/>
          </a:prstGeom>
        </p:spPr>
        <p:txBody>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Wingdings" pitchFamily="2" charset="2"/>
              <a:buChar char="Ø"/>
              <a:defRPr sz="14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smtClean="0"/>
              <a:t>第</a:t>
            </a:r>
            <a:r>
              <a:rPr lang="en-US" altLang="zh-CN" sz="2800" smtClean="0"/>
              <a:t>6</a:t>
            </a:r>
            <a:r>
              <a:rPr lang="zh-CN" altLang="en-US" sz="2800" smtClean="0"/>
              <a:t>章：</a:t>
            </a:r>
            <a:r>
              <a:rPr lang="en-US" altLang="zh-CN" sz="2800"/>
              <a:t>SpringCloudGateway</a:t>
            </a:r>
            <a:endParaRPr lang="zh-CN" altLang="en-US" sz="2800"/>
          </a:p>
        </p:txBody>
      </p:sp>
    </p:spTree>
    <p:extLst>
      <p:ext uri="{BB962C8B-B14F-4D97-AF65-F5344CB8AC3E}">
        <p14:creationId xmlns:p14="http://schemas.microsoft.com/office/powerpoint/2010/main" val="393994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消费端处理</a:t>
            </a:r>
            <a:endParaRPr lang="zh-CN" altLang="en-US"/>
          </a:p>
        </p:txBody>
      </p:sp>
      <p:sp>
        <p:nvSpPr>
          <p:cNvPr id="3" name="内容占位符 2"/>
          <p:cNvSpPr>
            <a:spLocks noGrp="1"/>
          </p:cNvSpPr>
          <p:nvPr>
            <p:ph idx="1"/>
          </p:nvPr>
        </p:nvSpPr>
        <p:spPr/>
        <p:txBody>
          <a:bodyPr/>
          <a:lstStyle/>
          <a:p>
            <a:r>
              <a:rPr lang="zh-CN" altLang="zh-CN"/>
              <a:t>微服务架构群中引入网关服务之后，消费端就应该根据网关服务名称实现相关微服务的调用，而在实际的项目中消费端往往会基于</a:t>
            </a:r>
            <a:r>
              <a:rPr lang="en-US" altLang="zh-CN"/>
              <a:t>Feign</a:t>
            </a:r>
            <a:r>
              <a:rPr lang="zh-CN" altLang="zh-CN"/>
              <a:t>接口映射方式进行微服务调用，所以此时就需要通过“</a:t>
            </a:r>
            <a:r>
              <a:rPr lang="en-US" altLang="zh-CN"/>
              <a:t>@FeignClient</a:t>
            </a:r>
            <a:r>
              <a:rPr lang="zh-CN" altLang="zh-CN"/>
              <a:t>”注解配置网关名称，而映射接口中每一个方法也需要追加微服务的名称后才可以正常访问</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04" y="2321695"/>
            <a:ext cx="11614731" cy="255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85121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IDeptService</a:t>
            </a:r>
            <a:r>
              <a:rPr lang="zh-CN" altLang="zh-CN"/>
              <a:t>业务接口</a:t>
            </a:r>
            <a:endParaRPr lang="zh-CN" altLang="en-US"/>
          </a:p>
        </p:txBody>
      </p:sp>
      <p:graphicFrame>
        <p:nvGraphicFramePr>
          <p:cNvPr id="4" name="表格 3"/>
          <p:cNvGraphicFramePr>
            <a:graphicFrameLocks noGrp="1"/>
          </p:cNvGraphicFramePr>
          <p:nvPr>
            <p:extLst/>
          </p:nvPr>
        </p:nvGraphicFramePr>
        <p:xfrm>
          <a:off x="194103" y="849086"/>
          <a:ext cx="11765790" cy="5808051"/>
        </p:xfrm>
        <a:graphic>
          <a:graphicData uri="http://schemas.openxmlformats.org/drawingml/2006/table">
            <a:tbl>
              <a:tblPr firstRow="1" firstCol="1" lastRow="1" lastCol="1" bandRow="1" bandCol="1">
                <a:tableStyleId>{5940675A-B579-460E-94D1-54222C63F5DA}</a:tableStyleId>
              </a:tblPr>
              <a:tblGrid>
                <a:gridCol w="11765790">
                  <a:extLst>
                    <a:ext uri="{9D8B030D-6E8A-4147-A177-3AD203B41FA5}">
                      <a16:colId xmlns:a16="http://schemas.microsoft.com/office/drawing/2014/main" val="1667963870"/>
                    </a:ext>
                  </a:extLst>
                </a:gridCol>
              </a:tblGrid>
              <a:tr h="5808051">
                <a:tc>
                  <a:txBody>
                    <a:bodyPr/>
                    <a:lstStyle/>
                    <a:p>
                      <a:r>
                        <a:rPr lang="en-US" sz="1600">
                          <a:effectLst/>
                        </a:rPr>
                        <a:t>package com.yootk.service;</a:t>
                      </a:r>
                      <a:br>
                        <a:rPr lang="en-US" sz="1600">
                          <a:effectLst/>
                        </a:rPr>
                      </a:br>
                      <a:r>
                        <a:rPr lang="en-US" sz="1600">
                          <a:effectLst/>
                        </a:rPr>
                        <a:t>@FeignClient(</a:t>
                      </a:r>
                      <a:r>
                        <a:rPr lang="en-US" sz="1600" u="sng">
                          <a:effectLst/>
                        </a:rPr>
                        <a:t>value="microcloud.gateway"</a:t>
                      </a:r>
                      <a:r>
                        <a:rPr lang="en-US" sz="1600">
                          <a:effectLst/>
                        </a:rPr>
                        <a:t>, configuration = FeignConfig.class,</a:t>
                      </a:r>
                      <a:br>
                        <a:rPr lang="en-US" sz="1600">
                          <a:effectLst/>
                        </a:rPr>
                      </a:br>
                      <a:r>
                        <a:rPr lang="en-US" sz="1600">
                          <a:effectLst/>
                        </a:rPr>
                        <a:t>    fallbackFactory = DeptServiceFallbackFactory.class) 		// </a:t>
                      </a:r>
                      <a:r>
                        <a:rPr lang="zh-CN" sz="1600">
                          <a:effectLst/>
                        </a:rPr>
                        <a:t>服务降级配置</a:t>
                      </a:r>
                      <a:r>
                        <a:rPr lang="en-US" sz="1600">
                          <a:effectLst/>
                        </a:rPr>
                        <a:t/>
                      </a:r>
                      <a:br>
                        <a:rPr lang="en-US" sz="1600">
                          <a:effectLst/>
                        </a:rPr>
                      </a:br>
                      <a:r>
                        <a:rPr lang="en-US" sz="1600">
                          <a:effectLst/>
                        </a:rPr>
                        <a:t>public interface IDeptService { 					// </a:t>
                      </a:r>
                      <a:r>
                        <a:rPr lang="zh-CN" sz="1600">
                          <a:effectLst/>
                        </a:rPr>
                        <a:t>部门业务接口</a:t>
                      </a:r>
                      <a:r>
                        <a:rPr lang="en-US" sz="1600">
                          <a:effectLst/>
                        </a:rPr>
                        <a:t/>
                      </a:r>
                      <a:br>
                        <a:rPr lang="en-US" sz="1600">
                          <a:effectLst/>
                        </a:rPr>
                      </a:br>
                      <a:r>
                        <a:rPr lang="en-US" sz="1600">
                          <a:effectLst/>
                        </a:rPr>
                        <a:t>    @GetMapping("/dept.provider/provider/dept/get/{deptno}")		// </a:t>
                      </a:r>
                      <a:r>
                        <a:rPr lang="zh-CN" sz="1600">
                          <a:effectLst/>
                        </a:rPr>
                        <a:t>接口映射</a:t>
                      </a:r>
                      <a:r>
                        <a:rPr lang="en-US" sz="1600">
                          <a:effectLst/>
                        </a:rPr>
                        <a:t/>
                      </a:r>
                      <a:br>
                        <a:rPr lang="en-US" sz="1600">
                          <a:effectLst/>
                        </a:rPr>
                      </a:br>
                      <a:r>
                        <a:rPr lang="en-US" sz="1600">
                          <a:effectLst/>
                        </a:rPr>
                        <a:t>    public DeptDTO get(@PathVariable("deptno")long id);</a:t>
                      </a:r>
                      <a:br>
                        <a:rPr lang="en-US" sz="1600">
                          <a:effectLst/>
                        </a:rPr>
                      </a:br>
                      <a:r>
                        <a:rPr lang="en-US" sz="1600">
                          <a:effectLst/>
                        </a:rPr>
                        <a:t>    @PostMapping("/dept.provider/provider/dept/add")		// </a:t>
                      </a:r>
                      <a:r>
                        <a:rPr lang="zh-CN" sz="1600">
                          <a:effectLst/>
                        </a:rPr>
                        <a:t>接口映射</a:t>
                      </a:r>
                      <a:r>
                        <a:rPr lang="en-US" sz="1600">
                          <a:effectLst/>
                        </a:rPr>
                        <a:t/>
                      </a:r>
                      <a:br>
                        <a:rPr lang="en-US" sz="1600">
                          <a:effectLst/>
                        </a:rPr>
                      </a:br>
                      <a:r>
                        <a:rPr lang="en-US" sz="1600">
                          <a:effectLst/>
                        </a:rPr>
                        <a:t>    public boolean add(DeptDTO dept);</a:t>
                      </a:r>
                      <a:br>
                        <a:rPr lang="en-US" sz="1600">
                          <a:effectLst/>
                        </a:rPr>
                      </a:br>
                      <a:r>
                        <a:rPr lang="en-US" sz="1600">
                          <a:effectLst/>
                        </a:rPr>
                        <a:t>    @GetMapping("/dept.provider/provider/dept/list")		// </a:t>
                      </a:r>
                      <a:r>
                        <a:rPr lang="zh-CN" sz="1600">
                          <a:effectLst/>
                        </a:rPr>
                        <a:t>接口映射</a:t>
                      </a:r>
                      <a:r>
                        <a:rPr lang="en-US" sz="1600">
                          <a:effectLst/>
                        </a:rPr>
                        <a:t/>
                      </a:r>
                      <a:br>
                        <a:rPr lang="en-US" sz="1600">
                          <a:effectLst/>
                        </a:rPr>
                      </a:br>
                      <a:r>
                        <a:rPr lang="en-US" sz="1600">
                          <a:effectLst/>
                        </a:rPr>
                        <a:t>    public List&lt;DeptDTO&gt; list();</a:t>
                      </a:r>
                      <a:br>
                        <a:rPr lang="en-US" sz="1600">
                          <a:effectLst/>
                        </a:rPr>
                      </a:br>
                      <a:r>
                        <a:rPr lang="en-US" sz="1600">
                          <a:effectLst/>
                        </a:rPr>
                        <a:t>    @GetMapping("/dept.provider/provider/dept/split")		// </a:t>
                      </a:r>
                      <a:r>
                        <a:rPr lang="zh-CN" sz="1600">
                          <a:effectLst/>
                        </a:rPr>
                        <a:t>接口映射</a:t>
                      </a:r>
                      <a:r>
                        <a:rPr lang="en-US" sz="1600">
                          <a:effectLst/>
                        </a:rPr>
                        <a:t/>
                      </a:r>
                      <a:br>
                        <a:rPr lang="en-US" sz="1600">
                          <a:effectLst/>
                        </a:rPr>
                      </a:br>
                      <a:r>
                        <a:rPr lang="en-US" sz="1600">
                          <a:effectLst/>
                        </a:rPr>
                        <a:t>    public Map&lt;String, Object&gt; split(@RequestParam("cp") int currentPage,</a:t>
                      </a:r>
                      <a:br>
                        <a:rPr lang="en-US" sz="1600">
                          <a:effectLst/>
                        </a:rPr>
                      </a:br>
                      <a:r>
                        <a:rPr lang="en-US" sz="1600">
                          <a:effectLst/>
                        </a:rPr>
                        <a:t>                                     @RequestParam("ls") int lineSize, </a:t>
                      </a:r>
                      <a:br>
                        <a:rPr lang="en-US" sz="1600">
                          <a:effectLst/>
                        </a:rPr>
                      </a:br>
                      <a:r>
                        <a:rPr lang="en-US" sz="1600">
                          <a:effectLst/>
                        </a:rPr>
                        <a:t>                                     @RequestParam("col") String column,</a:t>
                      </a:r>
                      <a:br>
                        <a:rPr lang="en-US" sz="1600">
                          <a:effectLst/>
                        </a:rPr>
                      </a:br>
                      <a:r>
                        <a:rPr lang="en-US" sz="1600">
                          <a:effectLst/>
                        </a:rPr>
                        <a:t>                                     @RequestParam("kw") String keyword);</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447533638"/>
                  </a:ext>
                </a:extLst>
              </a:tr>
            </a:tbl>
          </a:graphicData>
        </a:graphic>
      </p:graphicFrame>
    </p:spTree>
    <p:extLst>
      <p:ext uri="{BB962C8B-B14F-4D97-AF65-F5344CB8AC3E}">
        <p14:creationId xmlns:p14="http://schemas.microsoft.com/office/powerpoint/2010/main" val="2837881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微服务网关绑定</a:t>
            </a:r>
            <a:endParaRPr lang="zh-CN" altLang="en-US"/>
          </a:p>
        </p:txBody>
      </p:sp>
      <p:sp>
        <p:nvSpPr>
          <p:cNvPr id="3" name="内容占位符 2"/>
          <p:cNvSpPr>
            <a:spLocks noGrp="1"/>
          </p:cNvSpPr>
          <p:nvPr>
            <p:ph idx="1"/>
          </p:nvPr>
        </p:nvSpPr>
        <p:spPr/>
        <p:txBody>
          <a:bodyPr/>
          <a:lstStyle/>
          <a:p>
            <a:r>
              <a:rPr lang="zh-CN" altLang="zh-CN"/>
              <a:t>在默认情况下，开发者只要配置了</a:t>
            </a:r>
            <a:r>
              <a:rPr lang="en-US" altLang="zh-CN"/>
              <a:t>gateway</a:t>
            </a:r>
            <a:r>
              <a:rPr lang="zh-CN" altLang="zh-CN"/>
              <a:t>网关微服务，就会自动通过</a:t>
            </a:r>
            <a:r>
              <a:rPr lang="en-US" altLang="zh-CN"/>
              <a:t>Nacos</a:t>
            </a:r>
            <a:r>
              <a:rPr lang="zh-CN" altLang="zh-CN"/>
              <a:t>发现服务获取相关的微服务服务信息，以实现微服务的代理调用。然而在</a:t>
            </a:r>
            <a:r>
              <a:rPr lang="en-US" altLang="zh-CN"/>
              <a:t>SpringCloudGateway</a:t>
            </a:r>
            <a:r>
              <a:rPr lang="zh-CN" altLang="zh-CN"/>
              <a:t>的处理中也可以对访问的微服务进行各种配置</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277" y="2061532"/>
            <a:ext cx="11326433" cy="200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102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绑定单一</a:t>
            </a:r>
            <a:r>
              <a:rPr lang="en-US" altLang="zh-CN"/>
              <a:t>URI</a:t>
            </a:r>
            <a:r>
              <a:rPr lang="zh-CN" altLang="zh-CN"/>
              <a:t>路径资</a:t>
            </a:r>
            <a:r>
              <a:rPr lang="zh-CN" altLang="zh-CN" smtClean="0"/>
              <a:t>源</a:t>
            </a:r>
            <a:endParaRPr lang="zh-CN" altLang="en-US"/>
          </a:p>
        </p:txBody>
      </p:sp>
      <p:graphicFrame>
        <p:nvGraphicFramePr>
          <p:cNvPr id="4" name="表格 3"/>
          <p:cNvGraphicFramePr>
            <a:graphicFrameLocks noGrp="1"/>
          </p:cNvGraphicFramePr>
          <p:nvPr>
            <p:extLst/>
          </p:nvPr>
        </p:nvGraphicFramePr>
        <p:xfrm>
          <a:off x="190275" y="849086"/>
          <a:ext cx="11735183" cy="5815703"/>
        </p:xfrm>
        <a:graphic>
          <a:graphicData uri="http://schemas.openxmlformats.org/drawingml/2006/table">
            <a:tbl>
              <a:tblPr firstRow="1" firstCol="1" lastRow="1" lastCol="1" bandRow="1" bandCol="1">
                <a:tableStyleId>{5940675A-B579-460E-94D1-54222C63F5DA}</a:tableStyleId>
              </a:tblPr>
              <a:tblGrid>
                <a:gridCol w="11735183">
                  <a:extLst>
                    <a:ext uri="{9D8B030D-6E8A-4147-A177-3AD203B41FA5}">
                      <a16:colId xmlns:a16="http://schemas.microsoft.com/office/drawing/2014/main" val="4248254829"/>
                    </a:ext>
                  </a:extLst>
                </a:gridCol>
              </a:tblGrid>
              <a:tr h="5815703">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application: 						# </a:t>
                      </a:r>
                      <a:r>
                        <a:rPr lang="zh-CN" sz="1600">
                          <a:effectLst/>
                        </a:rPr>
                        <a:t>应用配置</a:t>
                      </a:r>
                      <a:r>
                        <a:rPr lang="en-US" sz="1600">
                          <a:effectLst/>
                        </a:rPr>
                        <a:t/>
                      </a:r>
                      <a:br>
                        <a:rPr lang="en-US" sz="1600">
                          <a:effectLst/>
                        </a:rPr>
                      </a:br>
                      <a:r>
                        <a:rPr lang="en-US" sz="1600">
                          <a:effectLst/>
                        </a:rPr>
                        <a:t>    name: microcloud.gateway 				# </a:t>
                      </a:r>
                      <a:r>
                        <a:rPr lang="zh-CN" sz="1600">
                          <a:effectLst/>
                        </a:rPr>
                        <a:t>应用名称</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gateway: 						# </a:t>
                      </a:r>
                      <a:r>
                        <a:rPr lang="zh-CN" sz="1600">
                          <a:effectLst/>
                        </a:rPr>
                        <a:t>网关配置</a:t>
                      </a:r>
                      <a:r>
                        <a:rPr lang="en-US" sz="1600">
                          <a:effectLst/>
                        </a:rPr>
                        <a:t/>
                      </a:r>
                      <a:br>
                        <a:rPr lang="en-US" sz="1600">
                          <a:effectLst/>
                        </a:rPr>
                      </a:br>
                      <a:r>
                        <a:rPr lang="en-US" sz="1600">
                          <a:effectLst/>
                        </a:rPr>
                        <a:t>      discovery: 						# </a:t>
                      </a:r>
                      <a:r>
                        <a:rPr lang="zh-CN" sz="1600">
                          <a:effectLst/>
                        </a:rPr>
                        <a:t>服务发现</a:t>
                      </a:r>
                      <a:r>
                        <a:rPr lang="en-US" sz="1600">
                          <a:effectLst/>
                        </a:rPr>
                        <a:t/>
                      </a:r>
                      <a:br>
                        <a:rPr lang="en-US" sz="1600">
                          <a:effectLst/>
                        </a:rPr>
                      </a:br>
                      <a:r>
                        <a:rPr lang="en-US" sz="1600">
                          <a:effectLst/>
                        </a:rPr>
                        <a:t>        locator: 						# </a:t>
                      </a:r>
                      <a:r>
                        <a:rPr lang="zh-CN" sz="1600">
                          <a:effectLst/>
                        </a:rPr>
                        <a:t>资源定位</a:t>
                      </a:r>
                      <a:r>
                        <a:rPr lang="en-US" sz="1600">
                          <a:effectLst/>
                        </a:rPr>
                        <a:t/>
                      </a:r>
                      <a:br>
                        <a:rPr lang="en-US" sz="1600">
                          <a:effectLst/>
                        </a:rPr>
                      </a:br>
                      <a:r>
                        <a:rPr lang="en-US" sz="1600">
                          <a:effectLst/>
                        </a:rPr>
                        <a:t>          enabled: false 					# </a:t>
                      </a:r>
                      <a:r>
                        <a:rPr lang="zh-CN" sz="1600">
                          <a:effectLst/>
                        </a:rPr>
                        <a:t>取消默认路由配置</a:t>
                      </a:r>
                      <a:r>
                        <a:rPr lang="en-US" sz="1600">
                          <a:effectLst/>
                        </a:rPr>
                        <a:t/>
                      </a:r>
                      <a:br>
                        <a:rPr lang="en-US" sz="1600">
                          <a:effectLst/>
                        </a:rPr>
                      </a:br>
                      <a:r>
                        <a:rPr lang="en-US" sz="1600">
                          <a:effectLst/>
                        </a:rPr>
                        <a:t>      routes: 						# </a:t>
                      </a:r>
                      <a:r>
                        <a:rPr lang="zh-CN" sz="1600">
                          <a:effectLst/>
                        </a:rPr>
                        <a:t>路由配置</a:t>
                      </a:r>
                      <a:r>
                        <a:rPr lang="en-US" sz="1600">
                          <a:effectLst/>
                        </a:rPr>
                        <a:t/>
                      </a:r>
                      <a:br>
                        <a:rPr lang="en-US" sz="1600">
                          <a:effectLst/>
                        </a:rPr>
                      </a:br>
                      <a:r>
                        <a:rPr lang="en-US" sz="1600">
                          <a:effectLst/>
                        </a:rPr>
                        <a:t>        - id: dept 					# </a:t>
                      </a:r>
                      <a:r>
                        <a:rPr lang="zh-CN" sz="1600">
                          <a:effectLst/>
                        </a:rPr>
                        <a:t>路由标记</a:t>
                      </a:r>
                      <a:r>
                        <a:rPr lang="en-US" sz="1600">
                          <a:effectLst/>
                        </a:rPr>
                        <a:t/>
                      </a:r>
                      <a:br>
                        <a:rPr lang="en-US" sz="1600">
                          <a:effectLst/>
                        </a:rPr>
                      </a:br>
                      <a:r>
                        <a:rPr lang="en-US" sz="1600">
                          <a:effectLst/>
                        </a:rPr>
                        <a:t>          uri: http://provider-dept-8001:8001 		# </a:t>
                      </a:r>
                      <a:r>
                        <a:rPr lang="zh-CN" sz="1600">
                          <a:effectLst/>
                        </a:rPr>
                        <a:t>路由地址</a:t>
                      </a:r>
                      <a:r>
                        <a:rPr lang="en-US" sz="1600">
                          <a:effectLst/>
                        </a:rPr>
                        <a:t/>
                      </a:r>
                      <a:br>
                        <a:rPr lang="en-US" sz="1600">
                          <a:effectLst/>
                        </a:rPr>
                      </a:br>
                      <a:r>
                        <a:rPr lang="en-US" sz="1600">
                          <a:effectLst/>
                        </a:rPr>
                        <a:t>          predicates: 					# </a:t>
                      </a:r>
                      <a:r>
                        <a:rPr lang="zh-CN" sz="1600">
                          <a:effectLst/>
                        </a:rPr>
                        <a:t>路由谓词工厂</a:t>
                      </a:r>
                      <a:r>
                        <a:rPr lang="en-US" sz="1600">
                          <a:effectLst/>
                        </a:rPr>
                        <a:t/>
                      </a:r>
                      <a:br>
                        <a:rPr lang="en-US" sz="1600">
                          <a:effectLst/>
                        </a:rPr>
                      </a:br>
                      <a:r>
                        <a:rPr lang="en-US" sz="1600">
                          <a:effectLst/>
                        </a:rPr>
                        <a:t>            - Path=/** 					# </a:t>
                      </a:r>
                      <a:r>
                        <a:rPr lang="zh-CN" sz="1600">
                          <a:effectLst/>
                        </a:rPr>
                        <a:t>匹配全部路径</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564168040"/>
                  </a:ext>
                </a:extLst>
              </a:tr>
            </a:tbl>
          </a:graphicData>
        </a:graphic>
      </p:graphicFrame>
    </p:spTree>
    <p:extLst>
      <p:ext uri="{BB962C8B-B14F-4D97-AF65-F5344CB8AC3E}">
        <p14:creationId xmlns:p14="http://schemas.microsoft.com/office/powerpoint/2010/main" val="18608991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设置访问路径</a:t>
            </a:r>
            <a:endParaRPr lang="zh-CN" altLang="en-US"/>
          </a:p>
        </p:txBody>
      </p:sp>
      <p:graphicFrame>
        <p:nvGraphicFramePr>
          <p:cNvPr id="4" name="表格 3"/>
          <p:cNvGraphicFramePr>
            <a:graphicFrameLocks noGrp="1"/>
          </p:cNvGraphicFramePr>
          <p:nvPr>
            <p:extLst/>
          </p:nvPr>
        </p:nvGraphicFramePr>
        <p:xfrm>
          <a:off x="209406" y="878066"/>
          <a:ext cx="11777268" cy="5794376"/>
        </p:xfrm>
        <a:graphic>
          <a:graphicData uri="http://schemas.openxmlformats.org/drawingml/2006/table">
            <a:tbl>
              <a:tblPr firstRow="1" firstCol="1" lastRow="1" lastCol="1" bandRow="1" bandCol="1">
                <a:tableStyleId>{5940675A-B579-460E-94D1-54222C63F5DA}</a:tableStyleId>
              </a:tblPr>
              <a:tblGrid>
                <a:gridCol w="11777268">
                  <a:extLst>
                    <a:ext uri="{9D8B030D-6E8A-4147-A177-3AD203B41FA5}">
                      <a16:colId xmlns:a16="http://schemas.microsoft.com/office/drawing/2014/main" val="2947940302"/>
                    </a:ext>
                  </a:extLst>
                </a:gridCol>
              </a:tblGrid>
              <a:tr h="5794376">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application: 						# </a:t>
                      </a:r>
                      <a:r>
                        <a:rPr lang="zh-CN" sz="1600">
                          <a:effectLst/>
                        </a:rPr>
                        <a:t>应用配置</a:t>
                      </a:r>
                      <a:r>
                        <a:rPr lang="en-US" sz="1600">
                          <a:effectLst/>
                        </a:rPr>
                        <a:t/>
                      </a:r>
                      <a:br>
                        <a:rPr lang="en-US" sz="1600">
                          <a:effectLst/>
                        </a:rPr>
                      </a:br>
                      <a:r>
                        <a:rPr lang="en-US" sz="1600">
                          <a:effectLst/>
                        </a:rPr>
                        <a:t>    name: microcloud.gateway 				# </a:t>
                      </a:r>
                      <a:r>
                        <a:rPr lang="zh-CN" sz="1600">
                          <a:effectLst/>
                        </a:rPr>
                        <a:t>应用名称</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gateway: 						# </a:t>
                      </a:r>
                      <a:r>
                        <a:rPr lang="zh-CN" sz="1600">
                          <a:effectLst/>
                        </a:rPr>
                        <a:t>网关配置</a:t>
                      </a:r>
                      <a:r>
                        <a:rPr lang="en-US" sz="1600">
                          <a:effectLst/>
                        </a:rPr>
                        <a:t/>
                      </a:r>
                      <a:br>
                        <a:rPr lang="en-US" sz="1600">
                          <a:effectLst/>
                        </a:rPr>
                      </a:br>
                      <a:r>
                        <a:rPr lang="en-US" sz="1600">
                          <a:effectLst/>
                        </a:rPr>
                        <a:t>      routes: 						# </a:t>
                      </a:r>
                      <a:r>
                        <a:rPr lang="zh-CN" sz="1600">
                          <a:effectLst/>
                        </a:rPr>
                        <a:t>路由配置</a:t>
                      </a:r>
                      <a:r>
                        <a:rPr lang="en-US" sz="1600">
                          <a:effectLst/>
                        </a:rPr>
                        <a:t/>
                      </a:r>
                      <a:br>
                        <a:rPr lang="en-US" sz="1600">
                          <a:effectLst/>
                        </a:rPr>
                      </a:br>
                      <a:r>
                        <a:rPr lang="en-US" sz="1600">
                          <a:effectLst/>
                        </a:rPr>
                        <a:t>        - id: dept 					# </a:t>
                      </a:r>
                      <a:r>
                        <a:rPr lang="zh-CN" sz="1600">
                          <a:effectLst/>
                        </a:rPr>
                        <a:t>路由标记</a:t>
                      </a:r>
                      <a:r>
                        <a:rPr lang="en-US" sz="1600">
                          <a:effectLst/>
                        </a:rPr>
                        <a:t/>
                      </a:r>
                      <a:br>
                        <a:rPr lang="en-US" sz="1600">
                          <a:effectLst/>
                        </a:rPr>
                      </a:br>
                      <a:r>
                        <a:rPr lang="en-US" sz="1600">
                          <a:effectLst/>
                        </a:rPr>
                        <a:t>           uri: http://provider-dept-8001:8001/provider/dept/get/{id} # </a:t>
                      </a:r>
                      <a:r>
                        <a:rPr lang="zh-CN" sz="1600">
                          <a:effectLst/>
                        </a:rPr>
                        <a:t>路由地址</a:t>
                      </a:r>
                      <a:r>
                        <a:rPr lang="en-US" sz="1600">
                          <a:effectLst/>
                        </a:rPr>
                        <a:t/>
                      </a:r>
                      <a:br>
                        <a:rPr lang="en-US" sz="1600">
                          <a:effectLst/>
                        </a:rPr>
                      </a:br>
                      <a:r>
                        <a:rPr lang="en-US" sz="1600">
                          <a:effectLst/>
                        </a:rPr>
                        <a:t>           predicates: 					# </a:t>
                      </a:r>
                      <a:r>
                        <a:rPr lang="zh-CN" sz="1600">
                          <a:effectLst/>
                        </a:rPr>
                        <a:t>路由谓词工厂</a:t>
                      </a:r>
                      <a:r>
                        <a:rPr lang="en-US" sz="1600">
                          <a:effectLst/>
                        </a:rPr>
                        <a:t/>
                      </a:r>
                      <a:br>
                        <a:rPr lang="en-US" sz="1600">
                          <a:effectLst/>
                        </a:rPr>
                      </a:br>
                      <a:r>
                        <a:rPr lang="en-US" sz="1600">
                          <a:effectLst/>
                        </a:rPr>
                        <a:t>            - Path=/provider/dept/get/{id} 			# </a:t>
                      </a:r>
                      <a:r>
                        <a:rPr lang="zh-CN" sz="1600">
                          <a:effectLst/>
                        </a:rPr>
                        <a:t>匹配指定路径</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174060728"/>
                  </a:ext>
                </a:extLst>
              </a:tr>
            </a:tbl>
          </a:graphicData>
        </a:graphic>
      </p:graphicFrame>
    </p:spTree>
    <p:extLst>
      <p:ext uri="{BB962C8B-B14F-4D97-AF65-F5344CB8AC3E}">
        <p14:creationId xmlns:p14="http://schemas.microsoft.com/office/powerpoint/2010/main" val="2327564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服务集群</a:t>
            </a:r>
            <a:endParaRPr lang="zh-CN" altLang="en-US"/>
          </a:p>
        </p:txBody>
      </p:sp>
      <p:graphicFrame>
        <p:nvGraphicFramePr>
          <p:cNvPr id="4" name="表格 3"/>
          <p:cNvGraphicFramePr>
            <a:graphicFrameLocks noGrp="1"/>
          </p:cNvGraphicFramePr>
          <p:nvPr>
            <p:extLst/>
          </p:nvPr>
        </p:nvGraphicFramePr>
        <p:xfrm>
          <a:off x="209405" y="849086"/>
          <a:ext cx="11735183" cy="5808051"/>
        </p:xfrm>
        <a:graphic>
          <a:graphicData uri="http://schemas.openxmlformats.org/drawingml/2006/table">
            <a:tbl>
              <a:tblPr firstRow="1" firstCol="1" lastRow="1" lastCol="1" bandRow="1" bandCol="1">
                <a:tableStyleId>{5940675A-B579-460E-94D1-54222C63F5DA}</a:tableStyleId>
              </a:tblPr>
              <a:tblGrid>
                <a:gridCol w="11735183">
                  <a:extLst>
                    <a:ext uri="{9D8B030D-6E8A-4147-A177-3AD203B41FA5}">
                      <a16:colId xmlns:a16="http://schemas.microsoft.com/office/drawing/2014/main" val="1299448042"/>
                    </a:ext>
                  </a:extLst>
                </a:gridCol>
              </a:tblGrid>
              <a:tr h="5808051">
                <a:tc>
                  <a:txBody>
                    <a:bodyPr/>
                    <a:lstStyle/>
                    <a:p>
                      <a:r>
                        <a:rPr lang="en-US" sz="1400">
                          <a:effectLst/>
                        </a:rPr>
                        <a:t>spring: 							# Spring</a:t>
                      </a:r>
                      <a:r>
                        <a:rPr lang="zh-CN" sz="1400">
                          <a:effectLst/>
                        </a:rPr>
                        <a:t>配置</a:t>
                      </a:r>
                      <a:r>
                        <a:rPr lang="en-US" sz="1400">
                          <a:effectLst/>
                        </a:rPr>
                        <a:t/>
                      </a:r>
                      <a:br>
                        <a:rPr lang="en-US" sz="1400">
                          <a:effectLst/>
                        </a:rPr>
                      </a:br>
                      <a:r>
                        <a:rPr lang="en-US" sz="1400">
                          <a:effectLst/>
                        </a:rPr>
                        <a:t>  application: 						# </a:t>
                      </a:r>
                      <a:r>
                        <a:rPr lang="zh-CN" sz="1400">
                          <a:effectLst/>
                        </a:rPr>
                        <a:t>应用配置</a:t>
                      </a:r>
                      <a:r>
                        <a:rPr lang="en-US" sz="1400">
                          <a:effectLst/>
                        </a:rPr>
                        <a:t/>
                      </a:r>
                      <a:br>
                        <a:rPr lang="en-US" sz="1400">
                          <a:effectLst/>
                        </a:rPr>
                      </a:br>
                      <a:r>
                        <a:rPr lang="en-US" sz="1400">
                          <a:effectLst/>
                        </a:rPr>
                        <a:t>    name: microcloud.gateway 				# </a:t>
                      </a:r>
                      <a:r>
                        <a:rPr lang="zh-CN" sz="1400">
                          <a:effectLst/>
                        </a:rPr>
                        <a:t>应用名称</a:t>
                      </a:r>
                      <a:r>
                        <a:rPr lang="en-US" sz="1400">
                          <a:effectLst/>
                        </a:rPr>
                        <a:t/>
                      </a:r>
                      <a:br>
                        <a:rPr lang="en-US" sz="1400">
                          <a:effectLst/>
                        </a:rPr>
                      </a:br>
                      <a:r>
                        <a:rPr lang="en-US" sz="1400">
                          <a:effectLst/>
                        </a:rPr>
                        <a:t>  cloud: 						# SpringCloud</a:t>
                      </a:r>
                      <a:r>
                        <a:rPr lang="zh-CN" sz="1400">
                          <a:effectLst/>
                        </a:rPr>
                        <a:t>配置</a:t>
                      </a:r>
                      <a:r>
                        <a:rPr lang="en-US" sz="1400">
                          <a:effectLst/>
                        </a:rPr>
                        <a:t/>
                      </a:r>
                      <a:br>
                        <a:rPr lang="en-US" sz="1400">
                          <a:effectLst/>
                        </a:rPr>
                      </a:br>
                      <a:r>
                        <a:rPr lang="en-US" sz="1400">
                          <a:effectLst/>
                        </a:rPr>
                        <a:t>    gateway: 						# </a:t>
                      </a:r>
                      <a:r>
                        <a:rPr lang="zh-CN" sz="1400">
                          <a:effectLst/>
                        </a:rPr>
                        <a:t>网关配置</a:t>
                      </a:r>
                      <a:r>
                        <a:rPr lang="en-US" sz="1400">
                          <a:effectLst/>
                        </a:rPr>
                        <a:t/>
                      </a:r>
                      <a:br>
                        <a:rPr lang="en-US" sz="1400">
                          <a:effectLst/>
                        </a:rPr>
                      </a:br>
                      <a:r>
                        <a:rPr lang="en-US" sz="1400">
                          <a:effectLst/>
                        </a:rPr>
                        <a:t>      routes: 						# </a:t>
                      </a:r>
                      <a:r>
                        <a:rPr lang="zh-CN" sz="1400">
                          <a:effectLst/>
                        </a:rPr>
                        <a:t>路由配置</a:t>
                      </a:r>
                      <a:r>
                        <a:rPr lang="en-US" sz="1400">
                          <a:effectLst/>
                        </a:rPr>
                        <a:t/>
                      </a:r>
                      <a:br>
                        <a:rPr lang="en-US" sz="1400">
                          <a:effectLst/>
                        </a:rPr>
                      </a:br>
                      <a:r>
                        <a:rPr lang="en-US" sz="1400">
                          <a:effectLst/>
                        </a:rPr>
                        <a:t>        - id: dept 					# </a:t>
                      </a:r>
                      <a:r>
                        <a:rPr lang="zh-CN" sz="1400">
                          <a:effectLst/>
                        </a:rPr>
                        <a:t>路由标记</a:t>
                      </a:r>
                      <a:r>
                        <a:rPr lang="en-US" sz="1400">
                          <a:effectLst/>
                        </a:rPr>
                        <a:t/>
                      </a:r>
                      <a:br>
                        <a:rPr lang="en-US" sz="1400">
                          <a:effectLst/>
                        </a:rPr>
                      </a:br>
                      <a:r>
                        <a:rPr lang="en-US" sz="1400">
                          <a:effectLst/>
                        </a:rPr>
                        <a:t>          uri: lb://dept.provider 				# </a:t>
                      </a:r>
                      <a:r>
                        <a:rPr lang="zh-CN" sz="1400">
                          <a:effectLst/>
                        </a:rPr>
                        <a:t>服务资源匹配</a:t>
                      </a:r>
                      <a:r>
                        <a:rPr lang="en-US" sz="1400">
                          <a:effectLst/>
                        </a:rPr>
                        <a:t/>
                      </a:r>
                      <a:br>
                        <a:rPr lang="en-US" sz="1400">
                          <a:effectLst/>
                        </a:rPr>
                      </a:br>
                      <a:r>
                        <a:rPr lang="en-US" sz="1400">
                          <a:effectLst/>
                        </a:rPr>
                        <a:t>          predicates: 					# </a:t>
                      </a:r>
                      <a:r>
                        <a:rPr lang="zh-CN" sz="1400">
                          <a:effectLst/>
                        </a:rPr>
                        <a:t>路由谓词工厂</a:t>
                      </a:r>
                      <a:r>
                        <a:rPr lang="en-US" sz="1400">
                          <a:effectLst/>
                        </a:rPr>
                        <a:t/>
                      </a:r>
                      <a:br>
                        <a:rPr lang="en-US" sz="1400">
                          <a:effectLst/>
                        </a:rPr>
                      </a:br>
                      <a:r>
                        <a:rPr lang="en-US" sz="1400">
                          <a:effectLst/>
                        </a:rPr>
                        <a:t>            - Path=/** 					# </a:t>
                      </a:r>
                      <a:r>
                        <a:rPr lang="zh-CN" sz="1400">
                          <a:effectLst/>
                        </a:rPr>
                        <a:t>匹配全部路径</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81057029"/>
                  </a:ext>
                </a:extLst>
              </a:tr>
            </a:tbl>
          </a:graphicData>
        </a:graphic>
      </p:graphicFrame>
    </p:spTree>
    <p:extLst>
      <p:ext uri="{BB962C8B-B14F-4D97-AF65-F5344CB8AC3E}">
        <p14:creationId xmlns:p14="http://schemas.microsoft.com/office/powerpoint/2010/main" val="21884409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匹配单一路径</a:t>
            </a:r>
            <a:endParaRPr lang="zh-CN" altLang="en-US"/>
          </a:p>
        </p:txBody>
      </p:sp>
      <p:graphicFrame>
        <p:nvGraphicFramePr>
          <p:cNvPr id="4" name="表格 3"/>
          <p:cNvGraphicFramePr>
            <a:graphicFrameLocks noGrp="1"/>
          </p:cNvGraphicFramePr>
          <p:nvPr>
            <p:extLst/>
          </p:nvPr>
        </p:nvGraphicFramePr>
        <p:xfrm>
          <a:off x="194101" y="813024"/>
          <a:ext cx="11742835" cy="5824983"/>
        </p:xfrm>
        <a:graphic>
          <a:graphicData uri="http://schemas.openxmlformats.org/drawingml/2006/table">
            <a:tbl>
              <a:tblPr firstRow="1" firstCol="1" lastRow="1" lastCol="1" bandRow="1" bandCol="1">
                <a:tableStyleId>{5940675A-B579-460E-94D1-54222C63F5DA}</a:tableStyleId>
              </a:tblPr>
              <a:tblGrid>
                <a:gridCol w="11742835">
                  <a:extLst>
                    <a:ext uri="{9D8B030D-6E8A-4147-A177-3AD203B41FA5}">
                      <a16:colId xmlns:a16="http://schemas.microsoft.com/office/drawing/2014/main" val="4131826011"/>
                    </a:ext>
                  </a:extLst>
                </a:gridCol>
              </a:tblGrid>
              <a:tr h="5824983">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application: 						# </a:t>
                      </a:r>
                      <a:r>
                        <a:rPr lang="zh-CN" sz="1600">
                          <a:effectLst/>
                        </a:rPr>
                        <a:t>应用配置</a:t>
                      </a:r>
                      <a:r>
                        <a:rPr lang="en-US" sz="1600">
                          <a:effectLst/>
                        </a:rPr>
                        <a:t/>
                      </a:r>
                      <a:br>
                        <a:rPr lang="en-US" sz="1600">
                          <a:effectLst/>
                        </a:rPr>
                      </a:br>
                      <a:r>
                        <a:rPr lang="en-US" sz="1600">
                          <a:effectLst/>
                        </a:rPr>
                        <a:t>    name: microcloud.gateway 				# </a:t>
                      </a:r>
                      <a:r>
                        <a:rPr lang="zh-CN" sz="1600">
                          <a:effectLst/>
                        </a:rPr>
                        <a:t>应用名称</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gateway: 						# </a:t>
                      </a:r>
                      <a:r>
                        <a:rPr lang="zh-CN" sz="1600">
                          <a:effectLst/>
                        </a:rPr>
                        <a:t>网关配置</a:t>
                      </a:r>
                      <a:r>
                        <a:rPr lang="en-US" sz="1600">
                          <a:effectLst/>
                        </a:rPr>
                        <a:t/>
                      </a:r>
                      <a:br>
                        <a:rPr lang="en-US" sz="1600">
                          <a:effectLst/>
                        </a:rPr>
                      </a:br>
                      <a:r>
                        <a:rPr lang="en-US" sz="1600">
                          <a:effectLst/>
                        </a:rPr>
                        <a:t>      routes: 						# </a:t>
                      </a:r>
                      <a:r>
                        <a:rPr lang="zh-CN" sz="1600">
                          <a:effectLst/>
                        </a:rPr>
                        <a:t>路由配置</a:t>
                      </a:r>
                      <a:r>
                        <a:rPr lang="en-US" sz="1600">
                          <a:effectLst/>
                        </a:rPr>
                        <a:t/>
                      </a:r>
                      <a:br>
                        <a:rPr lang="en-US" sz="1600">
                          <a:effectLst/>
                        </a:rPr>
                      </a:br>
                      <a:r>
                        <a:rPr lang="en-US" sz="1600">
                          <a:effectLst/>
                        </a:rPr>
                        <a:t>        - id: dept 					# </a:t>
                      </a:r>
                      <a:r>
                        <a:rPr lang="zh-CN" sz="1600">
                          <a:effectLst/>
                        </a:rPr>
                        <a:t>路由标记</a:t>
                      </a:r>
                      <a:r>
                        <a:rPr lang="en-US" sz="1600">
                          <a:effectLst/>
                        </a:rPr>
                        <a:t/>
                      </a:r>
                      <a:br>
                        <a:rPr lang="en-US" sz="1600">
                          <a:effectLst/>
                        </a:rPr>
                      </a:br>
                      <a:r>
                        <a:rPr lang="en-US" sz="1600">
                          <a:effectLst/>
                        </a:rPr>
                        <a:t>          uri: lb://dept.provider 				# </a:t>
                      </a:r>
                      <a:r>
                        <a:rPr lang="zh-CN" sz="1600">
                          <a:effectLst/>
                        </a:rPr>
                        <a:t>服务资源匹配</a:t>
                      </a:r>
                      <a:r>
                        <a:rPr lang="en-US" sz="1600">
                          <a:effectLst/>
                        </a:rPr>
                        <a:t/>
                      </a:r>
                      <a:br>
                        <a:rPr lang="en-US" sz="1600">
                          <a:effectLst/>
                        </a:rPr>
                      </a:br>
                      <a:r>
                        <a:rPr lang="en-US" sz="1600">
                          <a:effectLst/>
                        </a:rPr>
                        <a:t>          predicates: 					# </a:t>
                      </a:r>
                      <a:r>
                        <a:rPr lang="zh-CN" sz="1600">
                          <a:effectLst/>
                        </a:rPr>
                        <a:t>路由谓词工厂</a:t>
                      </a:r>
                      <a:r>
                        <a:rPr lang="en-US" sz="1600">
                          <a:effectLst/>
                        </a:rPr>
                        <a:t/>
                      </a:r>
                      <a:br>
                        <a:rPr lang="en-US" sz="1600">
                          <a:effectLst/>
                        </a:rPr>
                      </a:br>
                      <a:r>
                        <a:rPr lang="en-US" sz="1600">
                          <a:effectLst/>
                        </a:rPr>
                        <a:t>            - Path=/provider/dept/get/{id},/provider/dept/list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484002230"/>
                  </a:ext>
                </a:extLst>
              </a:tr>
            </a:tbl>
          </a:graphicData>
        </a:graphic>
      </p:graphicFrame>
    </p:spTree>
    <p:extLst>
      <p:ext uri="{BB962C8B-B14F-4D97-AF65-F5344CB8AC3E}">
        <p14:creationId xmlns:p14="http://schemas.microsoft.com/office/powerpoint/2010/main" val="3297173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指定的资源</a:t>
            </a:r>
            <a:r>
              <a:rPr lang="zh-CN" altLang="zh-CN" smtClean="0"/>
              <a:t>路径</a:t>
            </a:r>
            <a:endParaRPr lang="zh-CN" altLang="en-US"/>
          </a:p>
        </p:txBody>
      </p:sp>
      <p:graphicFrame>
        <p:nvGraphicFramePr>
          <p:cNvPr id="4" name="表格 3"/>
          <p:cNvGraphicFramePr>
            <a:graphicFrameLocks noGrp="1"/>
          </p:cNvGraphicFramePr>
          <p:nvPr>
            <p:extLst/>
          </p:nvPr>
        </p:nvGraphicFramePr>
        <p:xfrm>
          <a:off x="190277" y="849086"/>
          <a:ext cx="11777268" cy="5827181"/>
        </p:xfrm>
        <a:graphic>
          <a:graphicData uri="http://schemas.openxmlformats.org/drawingml/2006/table">
            <a:tbl>
              <a:tblPr firstRow="1" firstCol="1" lastRow="1" lastCol="1" bandRow="1" bandCol="1">
                <a:tableStyleId>{5940675A-B579-460E-94D1-54222C63F5DA}</a:tableStyleId>
              </a:tblPr>
              <a:tblGrid>
                <a:gridCol w="11777268">
                  <a:extLst>
                    <a:ext uri="{9D8B030D-6E8A-4147-A177-3AD203B41FA5}">
                      <a16:colId xmlns:a16="http://schemas.microsoft.com/office/drawing/2014/main" val="1039319174"/>
                    </a:ext>
                  </a:extLst>
                </a:gridCol>
              </a:tblGrid>
              <a:tr h="5827181">
                <a:tc>
                  <a:txBody>
                    <a:bodyPr/>
                    <a:lstStyle/>
                    <a:p>
                      <a:r>
                        <a:rPr lang="en-US" sz="1400">
                          <a:effectLst/>
                        </a:rPr>
                        <a:t>spring: 							# Spring</a:t>
                      </a:r>
                      <a:r>
                        <a:rPr lang="zh-CN" sz="1400">
                          <a:effectLst/>
                        </a:rPr>
                        <a:t>配置</a:t>
                      </a:r>
                      <a:r>
                        <a:rPr lang="en-US" sz="1400">
                          <a:effectLst/>
                        </a:rPr>
                        <a:t/>
                      </a:r>
                      <a:br>
                        <a:rPr lang="en-US" sz="1400">
                          <a:effectLst/>
                        </a:rPr>
                      </a:br>
                      <a:r>
                        <a:rPr lang="en-US" sz="1400">
                          <a:effectLst/>
                        </a:rPr>
                        <a:t>  application: 						# </a:t>
                      </a:r>
                      <a:r>
                        <a:rPr lang="zh-CN" sz="1400">
                          <a:effectLst/>
                        </a:rPr>
                        <a:t>应用配置</a:t>
                      </a:r>
                      <a:r>
                        <a:rPr lang="en-US" sz="1400">
                          <a:effectLst/>
                        </a:rPr>
                        <a:t/>
                      </a:r>
                      <a:br>
                        <a:rPr lang="en-US" sz="1400">
                          <a:effectLst/>
                        </a:rPr>
                      </a:br>
                      <a:r>
                        <a:rPr lang="en-US" sz="1400">
                          <a:effectLst/>
                        </a:rPr>
                        <a:t>    name: microcloud.gateway 				# </a:t>
                      </a:r>
                      <a:r>
                        <a:rPr lang="zh-CN" sz="1400">
                          <a:effectLst/>
                        </a:rPr>
                        <a:t>应用名称</a:t>
                      </a:r>
                      <a:r>
                        <a:rPr lang="en-US" sz="1400">
                          <a:effectLst/>
                        </a:rPr>
                        <a:t/>
                      </a:r>
                      <a:br>
                        <a:rPr lang="en-US" sz="1400">
                          <a:effectLst/>
                        </a:rPr>
                      </a:br>
                      <a:r>
                        <a:rPr lang="en-US" sz="1400">
                          <a:effectLst/>
                        </a:rPr>
                        <a:t>  cloud: 						# SpringCloud</a:t>
                      </a:r>
                      <a:r>
                        <a:rPr lang="zh-CN" sz="1400">
                          <a:effectLst/>
                        </a:rPr>
                        <a:t>配置</a:t>
                      </a:r>
                      <a:r>
                        <a:rPr lang="en-US" sz="1400">
                          <a:effectLst/>
                        </a:rPr>
                        <a:t/>
                      </a:r>
                      <a:br>
                        <a:rPr lang="en-US" sz="1400">
                          <a:effectLst/>
                        </a:rPr>
                      </a:br>
                      <a:r>
                        <a:rPr lang="en-US" sz="1400">
                          <a:effectLst/>
                        </a:rPr>
                        <a:t>    gateway: 						# </a:t>
                      </a:r>
                      <a:r>
                        <a:rPr lang="zh-CN" sz="1400">
                          <a:effectLst/>
                        </a:rPr>
                        <a:t>网关配置</a:t>
                      </a:r>
                      <a:r>
                        <a:rPr lang="en-US" sz="1400">
                          <a:effectLst/>
                        </a:rPr>
                        <a:t/>
                      </a:r>
                      <a:br>
                        <a:rPr lang="en-US" sz="1400">
                          <a:effectLst/>
                        </a:rPr>
                      </a:br>
                      <a:r>
                        <a:rPr lang="en-US" sz="1400">
                          <a:effectLst/>
                        </a:rPr>
                        <a:t>      routes: 						# </a:t>
                      </a:r>
                      <a:r>
                        <a:rPr lang="zh-CN" sz="1400">
                          <a:effectLst/>
                        </a:rPr>
                        <a:t>路由配置</a:t>
                      </a:r>
                      <a:r>
                        <a:rPr lang="en-US" sz="1400">
                          <a:effectLst/>
                        </a:rPr>
                        <a:t/>
                      </a:r>
                      <a:br>
                        <a:rPr lang="en-US" sz="1400">
                          <a:effectLst/>
                        </a:rPr>
                      </a:br>
                      <a:r>
                        <a:rPr lang="en-US" sz="1400">
                          <a:effectLst/>
                        </a:rPr>
                        <a:t>        - id: dept 					# </a:t>
                      </a:r>
                      <a:r>
                        <a:rPr lang="zh-CN" sz="1400">
                          <a:effectLst/>
                        </a:rPr>
                        <a:t>路由标记</a:t>
                      </a:r>
                      <a:r>
                        <a:rPr lang="en-US" sz="1400">
                          <a:effectLst/>
                        </a:rPr>
                        <a:t/>
                      </a:r>
                      <a:br>
                        <a:rPr lang="en-US" sz="1400">
                          <a:effectLst/>
                        </a:rPr>
                      </a:br>
                      <a:r>
                        <a:rPr lang="en-US" sz="1400">
                          <a:effectLst/>
                        </a:rPr>
                        <a:t>          uri: lb://dept.provider/provider/dept/get/{id} 	# </a:t>
                      </a:r>
                      <a:r>
                        <a:rPr lang="zh-CN" sz="1400">
                          <a:effectLst/>
                        </a:rPr>
                        <a:t>服务资源匹配</a:t>
                      </a:r>
                      <a:r>
                        <a:rPr lang="en-US" sz="1400">
                          <a:effectLst/>
                        </a:rPr>
                        <a:t/>
                      </a:r>
                      <a:br>
                        <a:rPr lang="en-US" sz="1400">
                          <a:effectLst/>
                        </a:rPr>
                      </a:br>
                      <a:r>
                        <a:rPr lang="en-US" sz="1400">
                          <a:effectLst/>
                        </a:rPr>
                        <a:t>          predicates: 					# </a:t>
                      </a:r>
                      <a:r>
                        <a:rPr lang="zh-CN" sz="1400">
                          <a:effectLst/>
                        </a:rPr>
                        <a:t>路由谓词工厂</a:t>
                      </a:r>
                      <a:r>
                        <a:rPr lang="en-US" sz="1400">
                          <a:effectLst/>
                        </a:rPr>
                        <a:t/>
                      </a:r>
                      <a:br>
                        <a:rPr lang="en-US" sz="1400">
                          <a:effectLst/>
                        </a:rPr>
                      </a:br>
                      <a:r>
                        <a:rPr lang="en-US" sz="1400">
                          <a:effectLst/>
                        </a:rPr>
                        <a:t>            - Path=/provider/dept/get/{id}</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970477447"/>
                  </a:ext>
                </a:extLst>
              </a:tr>
            </a:tbl>
          </a:graphicData>
        </a:graphic>
      </p:graphicFrame>
    </p:spTree>
    <p:extLst>
      <p:ext uri="{BB962C8B-B14F-4D97-AF65-F5344CB8AC3E}">
        <p14:creationId xmlns:p14="http://schemas.microsoft.com/office/powerpoint/2010/main" val="1558786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路由谓词处</a:t>
            </a:r>
            <a:r>
              <a:rPr lang="zh-CN" altLang="zh-CN" smtClean="0"/>
              <a:t>理</a:t>
            </a:r>
            <a:endParaRPr lang="zh-CN" altLang="en-US"/>
          </a:p>
        </p:txBody>
      </p:sp>
      <p:sp>
        <p:nvSpPr>
          <p:cNvPr id="3" name="内容占位符 2"/>
          <p:cNvSpPr>
            <a:spLocks noGrp="1"/>
          </p:cNvSpPr>
          <p:nvPr>
            <p:ph idx="1"/>
          </p:nvPr>
        </p:nvSpPr>
        <p:spPr/>
        <p:txBody>
          <a:bodyPr/>
          <a:lstStyle/>
          <a:p>
            <a:r>
              <a:rPr lang="en-US" altLang="zh-CN"/>
              <a:t>SpringCloudGateway</a:t>
            </a:r>
            <a:r>
              <a:rPr lang="zh-CN" altLang="zh-CN"/>
              <a:t>主要是依据路由来实现请求的转发处理，而在进行请求转发时往往都需要进行路由断言处理，当符合配置条件时才允许执行后续操作，而如果配置条件不符合时将无法实现转发，从而导致调用失败</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924" y="2034750"/>
            <a:ext cx="11307139" cy="229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4989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谓词工厂实例</a:t>
            </a:r>
            <a:endParaRPr lang="zh-CN" altLang="en-US"/>
          </a:p>
        </p:txBody>
      </p:sp>
      <p:graphicFrame>
        <p:nvGraphicFramePr>
          <p:cNvPr id="4" name="表格 3"/>
          <p:cNvGraphicFramePr>
            <a:graphicFrameLocks noGrp="1"/>
          </p:cNvGraphicFramePr>
          <p:nvPr>
            <p:extLst/>
          </p:nvPr>
        </p:nvGraphicFramePr>
        <p:xfrm>
          <a:off x="186449" y="849087"/>
          <a:ext cx="11765791" cy="5853962"/>
        </p:xfrm>
        <a:graphic>
          <a:graphicData uri="http://schemas.openxmlformats.org/drawingml/2006/table">
            <a:tbl>
              <a:tblPr firstRow="1" firstCol="1" lastRow="1" lastCol="1" bandRow="1" bandCol="1">
                <a:tableStyleId>{5940675A-B579-460E-94D1-54222C63F5DA}</a:tableStyleId>
              </a:tblPr>
              <a:tblGrid>
                <a:gridCol w="11765791">
                  <a:extLst>
                    <a:ext uri="{9D8B030D-6E8A-4147-A177-3AD203B41FA5}">
                      <a16:colId xmlns:a16="http://schemas.microsoft.com/office/drawing/2014/main" val="417225270"/>
                    </a:ext>
                  </a:extLst>
                </a:gridCol>
              </a:tblGrid>
              <a:tr h="5853962">
                <a:tc>
                  <a:txBody>
                    <a:bodyPr/>
                    <a:lstStyle/>
                    <a:p>
                      <a:pPr algn="just">
                        <a:spcAft>
                          <a:spcPts val="0"/>
                        </a:spcAft>
                      </a:pPr>
                      <a:r>
                        <a:rPr lang="en-US" sz="1800" kern="100">
                          <a:effectLst/>
                        </a:rPr>
                        <a:t>[  restartedMain] o.s.c.g.r.RouteDefinitionRouteLocator    : Loaded RoutePredicateFactory [After]</a:t>
                      </a:r>
                      <a:endParaRPr lang="zh-CN" sz="1800" kern="100">
                        <a:effectLst/>
                      </a:endParaRPr>
                    </a:p>
                    <a:p>
                      <a:pPr algn="just">
                        <a:spcAft>
                          <a:spcPts val="0"/>
                        </a:spcAft>
                      </a:pPr>
                      <a:r>
                        <a:rPr lang="en-US" sz="1800" kern="100">
                          <a:effectLst/>
                        </a:rPr>
                        <a:t>[  restartedMain] o.s.c.g.r.RouteDefinitionRouteLocator    : Loaded RoutePredicateFactory [Before]</a:t>
                      </a:r>
                      <a:endParaRPr lang="zh-CN" sz="1800" kern="100">
                        <a:effectLst/>
                      </a:endParaRPr>
                    </a:p>
                    <a:p>
                      <a:pPr algn="just">
                        <a:spcAft>
                          <a:spcPts val="0"/>
                        </a:spcAft>
                      </a:pPr>
                      <a:r>
                        <a:rPr lang="en-US" sz="1800" kern="100">
                          <a:effectLst/>
                        </a:rPr>
                        <a:t>[  restartedMain] o.s.c.g.r.RouteDefinitionRouteLocator    : Loaded RoutePredicateFactory [Between]</a:t>
                      </a:r>
                      <a:endParaRPr lang="zh-CN" sz="1800" kern="100">
                        <a:effectLst/>
                      </a:endParaRPr>
                    </a:p>
                    <a:p>
                      <a:pPr algn="just">
                        <a:spcAft>
                          <a:spcPts val="0"/>
                        </a:spcAft>
                      </a:pPr>
                      <a:r>
                        <a:rPr lang="en-US" sz="1800" kern="100">
                          <a:effectLst/>
                        </a:rPr>
                        <a:t>[  restartedMain] o.s.c.g.r.RouteDefinitionRouteLocator    : Loaded RoutePredicateFactory [Cookie]</a:t>
                      </a:r>
                      <a:endParaRPr lang="zh-CN" sz="1800" kern="100">
                        <a:effectLst/>
                      </a:endParaRPr>
                    </a:p>
                    <a:p>
                      <a:pPr algn="just">
                        <a:spcAft>
                          <a:spcPts val="0"/>
                        </a:spcAft>
                      </a:pPr>
                      <a:r>
                        <a:rPr lang="en-US" sz="1800" kern="100">
                          <a:effectLst/>
                        </a:rPr>
                        <a:t>[  restartedMain] o.s.c.g.r.RouteDefinitionRouteLocator    : Loaded RoutePredicateFactory [Header]</a:t>
                      </a:r>
                      <a:endParaRPr lang="zh-CN" sz="1800" kern="100">
                        <a:effectLst/>
                      </a:endParaRPr>
                    </a:p>
                    <a:p>
                      <a:pPr algn="just">
                        <a:spcAft>
                          <a:spcPts val="0"/>
                        </a:spcAft>
                      </a:pPr>
                      <a:r>
                        <a:rPr lang="en-US" sz="1800" kern="100">
                          <a:effectLst/>
                        </a:rPr>
                        <a:t>[  restartedMain] o.s.c.g.r.RouteDefinitionRouteLocator    : Loaded RoutePredicateFactory [Host]</a:t>
                      </a:r>
                      <a:endParaRPr lang="zh-CN" sz="1800" kern="100">
                        <a:effectLst/>
                      </a:endParaRPr>
                    </a:p>
                    <a:p>
                      <a:pPr algn="just">
                        <a:spcAft>
                          <a:spcPts val="0"/>
                        </a:spcAft>
                      </a:pPr>
                      <a:r>
                        <a:rPr lang="en-US" sz="1800" kern="100">
                          <a:effectLst/>
                        </a:rPr>
                        <a:t>[  restartedMain] o.s.c.g.r.RouteDefinitionRouteLocator    : Loaded RoutePredicateFactory [Method]</a:t>
                      </a:r>
                      <a:endParaRPr lang="zh-CN" sz="1800" kern="100">
                        <a:effectLst/>
                      </a:endParaRPr>
                    </a:p>
                    <a:p>
                      <a:pPr algn="just">
                        <a:spcAft>
                          <a:spcPts val="0"/>
                        </a:spcAft>
                      </a:pPr>
                      <a:r>
                        <a:rPr lang="en-US" sz="1800" kern="100">
                          <a:effectLst/>
                        </a:rPr>
                        <a:t>[  restartedMain] o.s.c.g.r.RouteDefinitionRouteLocator    : Loaded RoutePredicateFactory [Path]</a:t>
                      </a:r>
                      <a:endParaRPr lang="zh-CN" sz="1800" kern="100">
                        <a:effectLst/>
                      </a:endParaRPr>
                    </a:p>
                    <a:p>
                      <a:pPr algn="just">
                        <a:spcAft>
                          <a:spcPts val="0"/>
                        </a:spcAft>
                      </a:pPr>
                      <a:r>
                        <a:rPr lang="en-US" sz="1800" kern="100">
                          <a:effectLst/>
                        </a:rPr>
                        <a:t>[  restartedMain] o.s.c.g.r.RouteDefinitionRouteLocator    : Loaded RoutePredicateFactory [Query]</a:t>
                      </a:r>
                      <a:endParaRPr lang="zh-CN" sz="1800" kern="100">
                        <a:effectLst/>
                      </a:endParaRPr>
                    </a:p>
                    <a:p>
                      <a:pPr algn="just">
                        <a:spcAft>
                          <a:spcPts val="0"/>
                        </a:spcAft>
                      </a:pPr>
                      <a:r>
                        <a:rPr lang="en-US" sz="1800" kern="100">
                          <a:effectLst/>
                        </a:rPr>
                        <a:t>[  restartedMain] o.s.c.g.r.RouteDefinitionRouteLocator    : Loaded RoutePredicateFactory [ReadBodyPredicateFactory]</a:t>
                      </a:r>
                      <a:endParaRPr lang="zh-CN" sz="1800" kern="100">
                        <a:effectLst/>
                      </a:endParaRPr>
                    </a:p>
                    <a:p>
                      <a:pPr algn="just">
                        <a:spcAft>
                          <a:spcPts val="0"/>
                        </a:spcAft>
                      </a:pPr>
                      <a:r>
                        <a:rPr lang="en-US" sz="1800" kern="100">
                          <a:effectLst/>
                        </a:rPr>
                        <a:t>[  restartedMain] o.s.c.g.r.RouteDefinitionRouteLocator    : Loaded RoutePredicateFactory [RemoteAddr]</a:t>
                      </a:r>
                      <a:endParaRPr lang="zh-CN" sz="1800" kern="100">
                        <a:effectLst/>
                      </a:endParaRPr>
                    </a:p>
                    <a:p>
                      <a:pPr algn="just">
                        <a:spcAft>
                          <a:spcPts val="0"/>
                        </a:spcAft>
                      </a:pPr>
                      <a:r>
                        <a:rPr lang="en-US" sz="1800" kern="100">
                          <a:effectLst/>
                        </a:rPr>
                        <a:t>[  restartedMain] o.s.c.g.r.RouteDefinitionRouteLocator    : Loaded RoutePredicateFactory [Weight]</a:t>
                      </a:r>
                      <a:endParaRPr lang="zh-CN" sz="1800" kern="100">
                        <a:effectLst/>
                      </a:endParaRPr>
                    </a:p>
                    <a:p>
                      <a:pPr algn="just">
                        <a:spcAft>
                          <a:spcPts val="0"/>
                        </a:spcAft>
                      </a:pPr>
                      <a:r>
                        <a:rPr lang="en-US" sz="1800" kern="100">
                          <a:effectLst/>
                        </a:rPr>
                        <a:t>[  restartedMain] o.s.c.g.r.RouteDefinitionRouteLocator    : Loaded RoutePredicateFactory [CloudFoundryRouteService]</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43436149"/>
                  </a:ext>
                </a:extLst>
              </a:tr>
            </a:tbl>
          </a:graphicData>
        </a:graphic>
      </p:graphicFrame>
    </p:spTree>
    <p:extLst>
      <p:ext uri="{BB962C8B-B14F-4D97-AF65-F5344CB8AC3E}">
        <p14:creationId xmlns:p14="http://schemas.microsoft.com/office/powerpoint/2010/main" val="36990547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网关的作用</a:t>
            </a:r>
            <a:endParaRPr lang="zh-CN" altLang="en-US"/>
          </a:p>
        </p:txBody>
      </p:sp>
      <p:sp>
        <p:nvSpPr>
          <p:cNvPr id="4" name="圆角矩形 3"/>
          <p:cNvSpPr/>
          <p:nvPr/>
        </p:nvSpPr>
        <p:spPr>
          <a:xfrm>
            <a:off x="3598333" y="2061633"/>
            <a:ext cx="1308100" cy="1350434"/>
          </a:xfrm>
          <a:prstGeom prst="roundRect">
            <a:avLst>
              <a:gd name="adj" fmla="val 469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000" b="1" smtClean="0"/>
              <a:t>Nacos</a:t>
            </a:r>
          </a:p>
          <a:p>
            <a:pPr algn="ctr"/>
            <a:r>
              <a:rPr lang="zh-CN" altLang="en-US" sz="1000" b="1" smtClean="0"/>
              <a:t>注册中心</a:t>
            </a:r>
            <a:endParaRPr lang="zh-CN" altLang="en-US" sz="1000" b="1"/>
          </a:p>
        </p:txBody>
      </p:sp>
      <p:sp>
        <p:nvSpPr>
          <p:cNvPr id="5" name="圆角矩形 4"/>
          <p:cNvSpPr/>
          <p:nvPr/>
        </p:nvSpPr>
        <p:spPr>
          <a:xfrm>
            <a:off x="1739899" y="2061633"/>
            <a:ext cx="702734" cy="1350434"/>
          </a:xfrm>
          <a:prstGeom prst="roundRect">
            <a:avLst>
              <a:gd name="adj" fmla="val 469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000" b="1" smtClean="0"/>
              <a:t>微服务</a:t>
            </a:r>
            <a:endParaRPr lang="en-US" altLang="zh-CN" sz="1000" b="1" smtClean="0"/>
          </a:p>
          <a:p>
            <a:pPr algn="ctr"/>
            <a:r>
              <a:rPr lang="zh-CN" altLang="en-US" sz="1000" b="1" smtClean="0"/>
              <a:t>消费端</a:t>
            </a:r>
            <a:endParaRPr lang="zh-CN" altLang="en-US" sz="1000" b="1"/>
          </a:p>
        </p:txBody>
      </p:sp>
      <p:cxnSp>
        <p:nvCxnSpPr>
          <p:cNvPr id="7" name="直接箭头连接符 6"/>
          <p:cNvCxnSpPr>
            <a:stCxn id="5" idx="3"/>
            <a:endCxn id="4" idx="1"/>
          </p:cNvCxnSpPr>
          <p:nvPr/>
        </p:nvCxnSpPr>
        <p:spPr>
          <a:xfrm>
            <a:off x="2442633" y="2736850"/>
            <a:ext cx="11557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文本框 7"/>
          <p:cNvSpPr txBox="1"/>
          <p:nvPr/>
        </p:nvSpPr>
        <p:spPr>
          <a:xfrm>
            <a:off x="2529002" y="2398296"/>
            <a:ext cx="982961" cy="338554"/>
          </a:xfrm>
          <a:prstGeom prst="rect">
            <a:avLst/>
          </a:prstGeom>
          <a:noFill/>
        </p:spPr>
        <p:txBody>
          <a:bodyPr wrap="none" rtlCol="0">
            <a:spAutoFit/>
          </a:bodyPr>
          <a:lstStyle/>
          <a:p>
            <a:r>
              <a:rPr lang="zh-CN" altLang="en-US" sz="800" b="1" smtClean="0"/>
              <a:t>只需要知道</a:t>
            </a:r>
            <a:endParaRPr lang="en-US" altLang="zh-CN" sz="800" b="1" smtClean="0"/>
          </a:p>
          <a:p>
            <a:r>
              <a:rPr lang="en-US" altLang="zh-CN" sz="800" b="1" smtClean="0"/>
              <a:t>Nacos</a:t>
            </a:r>
            <a:r>
              <a:rPr lang="zh-CN" altLang="en-US" sz="800" b="1" smtClean="0"/>
              <a:t>的地址即可</a:t>
            </a:r>
            <a:endParaRPr lang="zh-CN" altLang="en-US" sz="800" b="1"/>
          </a:p>
        </p:txBody>
      </p:sp>
      <p:sp>
        <p:nvSpPr>
          <p:cNvPr id="10" name="圆角矩形 9"/>
          <p:cNvSpPr/>
          <p:nvPr/>
        </p:nvSpPr>
        <p:spPr>
          <a:xfrm>
            <a:off x="5505993" y="2114550"/>
            <a:ext cx="1254640" cy="381000"/>
          </a:xfrm>
          <a:prstGeom prst="roundRect">
            <a:avLst>
              <a:gd name="adj" fmla="val 469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b="1" smtClean="0"/>
              <a:t>微服务</a:t>
            </a:r>
            <a:r>
              <a:rPr lang="en-US" altLang="zh-CN" sz="1000" b="1" smtClean="0"/>
              <a:t>-1</a:t>
            </a:r>
            <a:endParaRPr lang="zh-CN" altLang="en-US" sz="1000" b="1"/>
          </a:p>
        </p:txBody>
      </p:sp>
      <p:sp>
        <p:nvSpPr>
          <p:cNvPr id="11" name="圆角矩形 10"/>
          <p:cNvSpPr/>
          <p:nvPr/>
        </p:nvSpPr>
        <p:spPr>
          <a:xfrm>
            <a:off x="5505993" y="2572808"/>
            <a:ext cx="1254640" cy="381000"/>
          </a:xfrm>
          <a:prstGeom prst="roundRect">
            <a:avLst>
              <a:gd name="adj" fmla="val 469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b="1" smtClean="0"/>
              <a:t>微服务</a:t>
            </a:r>
            <a:r>
              <a:rPr lang="en-US" altLang="zh-CN" sz="1000" b="1" smtClean="0"/>
              <a:t>-1</a:t>
            </a:r>
            <a:endParaRPr lang="zh-CN" altLang="en-US" sz="1000" b="1"/>
          </a:p>
        </p:txBody>
      </p:sp>
      <p:sp>
        <p:nvSpPr>
          <p:cNvPr id="12" name="圆角矩形 11"/>
          <p:cNvSpPr/>
          <p:nvPr/>
        </p:nvSpPr>
        <p:spPr>
          <a:xfrm>
            <a:off x="5505993" y="3031067"/>
            <a:ext cx="1254640" cy="381000"/>
          </a:xfrm>
          <a:prstGeom prst="roundRect">
            <a:avLst>
              <a:gd name="adj" fmla="val 469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b="1" smtClean="0"/>
              <a:t>微服务</a:t>
            </a:r>
            <a:r>
              <a:rPr lang="en-US" altLang="zh-CN" sz="1000" b="1" smtClean="0"/>
              <a:t>-N</a:t>
            </a:r>
            <a:endParaRPr lang="zh-CN" altLang="en-US" sz="1000" b="1"/>
          </a:p>
        </p:txBody>
      </p:sp>
      <p:cxnSp>
        <p:nvCxnSpPr>
          <p:cNvPr id="13" name="直接箭头连接符 12"/>
          <p:cNvCxnSpPr>
            <a:stCxn id="11" idx="1"/>
          </p:cNvCxnSpPr>
          <p:nvPr/>
        </p:nvCxnSpPr>
        <p:spPr>
          <a:xfrm flipH="1">
            <a:off x="4906433" y="2763308"/>
            <a:ext cx="5995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a:xfrm flipH="1">
            <a:off x="4906433" y="2305050"/>
            <a:ext cx="5995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p:cNvCxnSpPr/>
          <p:nvPr/>
        </p:nvCxnSpPr>
        <p:spPr>
          <a:xfrm flipH="1">
            <a:off x="4906433" y="3202517"/>
            <a:ext cx="5995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9118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RoutePredicateFactory</a:t>
            </a:r>
            <a:r>
              <a:rPr lang="zh-CN" altLang="zh-CN"/>
              <a:t>继承结构</a:t>
            </a:r>
            <a:endParaRPr lang="zh-CN" altLang="en-US"/>
          </a:p>
        </p:txBody>
      </p:sp>
      <p:sp>
        <p:nvSpPr>
          <p:cNvPr id="3" name="内容占位符 2"/>
          <p:cNvSpPr>
            <a:spLocks noGrp="1"/>
          </p:cNvSpPr>
          <p:nvPr>
            <p:ph idx="1"/>
          </p:nvPr>
        </p:nvSpPr>
        <p:spPr/>
        <p:txBody>
          <a:bodyPr/>
          <a:lstStyle/>
          <a:p>
            <a:r>
              <a:rPr lang="zh-CN" altLang="zh-CN"/>
              <a:t>在</a:t>
            </a:r>
            <a:r>
              <a:rPr lang="en-US" altLang="zh-CN"/>
              <a:t>SpringCloudGateway</a:t>
            </a:r>
            <a:r>
              <a:rPr lang="zh-CN" altLang="zh-CN"/>
              <a:t>中支持的断言类型包括：日期时间、</a:t>
            </a:r>
            <a:r>
              <a:rPr lang="en-US" altLang="zh-CN"/>
              <a:t>Cookie</a:t>
            </a:r>
            <a:r>
              <a:rPr lang="zh-CN" altLang="zh-CN"/>
              <a:t>、请求头信息、主机信息、路径（</a:t>
            </a:r>
            <a:r>
              <a:rPr lang="en-US" altLang="zh-CN"/>
              <a:t>Path</a:t>
            </a:r>
            <a:r>
              <a:rPr lang="zh-CN" altLang="zh-CN"/>
              <a:t>）等，只有符合指定的断言条件之后才允许进行请求转发</a:t>
            </a:r>
            <a:endParaRPr lang="zh-CN" altLang="en-US"/>
          </a:p>
        </p:txBody>
      </p:sp>
      <p:pic>
        <p:nvPicPr>
          <p:cNvPr id="4" name="图片 3"/>
          <p:cNvPicPr>
            <a:picLocks noChangeAspect="1"/>
          </p:cNvPicPr>
          <p:nvPr/>
        </p:nvPicPr>
        <p:blipFill>
          <a:blip r:embed="rId2"/>
          <a:stretch>
            <a:fillRect/>
          </a:stretch>
        </p:blipFill>
        <p:spPr>
          <a:xfrm>
            <a:off x="711200" y="1904243"/>
            <a:ext cx="10947400" cy="2712341"/>
          </a:xfrm>
          <a:prstGeom prst="rect">
            <a:avLst/>
          </a:prstGeom>
        </p:spPr>
      </p:pic>
    </p:spTree>
    <p:extLst>
      <p:ext uri="{BB962C8B-B14F-4D97-AF65-F5344CB8AC3E}">
        <p14:creationId xmlns:p14="http://schemas.microsoft.com/office/powerpoint/2010/main" val="266501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定义网关在指定日期之后允许访问</a:t>
            </a:r>
            <a:endParaRPr lang="zh-CN" altLang="en-US"/>
          </a:p>
        </p:txBody>
      </p:sp>
      <p:graphicFrame>
        <p:nvGraphicFramePr>
          <p:cNvPr id="4" name="表格 3"/>
          <p:cNvGraphicFramePr>
            <a:graphicFrameLocks noGrp="1"/>
          </p:cNvGraphicFramePr>
          <p:nvPr>
            <p:extLst/>
          </p:nvPr>
        </p:nvGraphicFramePr>
        <p:xfrm>
          <a:off x="217058" y="849087"/>
          <a:ext cx="11784920" cy="5853962"/>
        </p:xfrm>
        <a:graphic>
          <a:graphicData uri="http://schemas.openxmlformats.org/drawingml/2006/table">
            <a:tbl>
              <a:tblPr firstRow="1" firstCol="1" lastRow="1" lastCol="1" bandRow="1" bandCol="1">
                <a:tableStyleId>{5940675A-B579-460E-94D1-54222C63F5DA}</a:tableStyleId>
              </a:tblPr>
              <a:tblGrid>
                <a:gridCol w="11784920">
                  <a:extLst>
                    <a:ext uri="{9D8B030D-6E8A-4147-A177-3AD203B41FA5}">
                      <a16:colId xmlns:a16="http://schemas.microsoft.com/office/drawing/2014/main" val="916356532"/>
                    </a:ext>
                  </a:extLst>
                </a:gridCol>
              </a:tblGrid>
              <a:tr h="5853962">
                <a:tc>
                  <a:txBody>
                    <a:bodyPr/>
                    <a:lstStyle/>
                    <a:p>
                      <a:r>
                        <a:rPr lang="en-US" sz="1800">
                          <a:effectLst/>
                        </a:rPr>
                        <a:t>spring: 							# Spring</a:t>
                      </a:r>
                      <a:r>
                        <a:rPr lang="zh-CN" sz="1800">
                          <a:effectLst/>
                        </a:rPr>
                        <a:t>配置</a:t>
                      </a:r>
                      <a:r>
                        <a:rPr lang="en-US" sz="1800">
                          <a:effectLst/>
                        </a:rPr>
                        <a:t/>
                      </a:r>
                      <a:br>
                        <a:rPr lang="en-US" sz="1800">
                          <a:effectLst/>
                        </a:rPr>
                      </a:br>
                      <a:r>
                        <a:rPr lang="en-US" sz="1800">
                          <a:effectLst/>
                        </a:rPr>
                        <a:t>  cloud: 						# SpringCloud</a:t>
                      </a:r>
                      <a:r>
                        <a:rPr lang="zh-CN" sz="1800">
                          <a:effectLst/>
                        </a:rPr>
                        <a:t>配置</a:t>
                      </a:r>
                      <a:r>
                        <a:rPr lang="en-US" sz="1800">
                          <a:effectLst/>
                        </a:rPr>
                        <a:t/>
                      </a:r>
                      <a:br>
                        <a:rPr lang="en-US" sz="1800">
                          <a:effectLst/>
                        </a:rPr>
                      </a:br>
                      <a:r>
                        <a:rPr lang="en-US" sz="1800">
                          <a:effectLst/>
                        </a:rPr>
                        <a:t>    gateway: 						# </a:t>
                      </a:r>
                      <a:r>
                        <a:rPr lang="zh-CN" sz="1800">
                          <a:effectLst/>
                        </a:rPr>
                        <a:t>网关配置</a:t>
                      </a:r>
                      <a:r>
                        <a:rPr lang="en-US" sz="1800">
                          <a:effectLst/>
                        </a:rPr>
                        <a:t/>
                      </a:r>
                      <a:br>
                        <a:rPr lang="en-US" sz="1800">
                          <a:effectLst/>
                        </a:rPr>
                      </a:br>
                      <a:r>
                        <a:rPr lang="en-US" sz="1800">
                          <a:effectLst/>
                        </a:rPr>
                        <a:t>      routes: 						# </a:t>
                      </a:r>
                      <a:r>
                        <a:rPr lang="zh-CN" sz="1800">
                          <a:effectLst/>
                        </a:rPr>
                        <a:t>路由配置</a:t>
                      </a:r>
                      <a:r>
                        <a:rPr lang="en-US" sz="1800">
                          <a:effectLst/>
                        </a:rPr>
                        <a:t/>
                      </a:r>
                      <a:br>
                        <a:rPr lang="en-US" sz="1800">
                          <a:effectLst/>
                        </a:rPr>
                      </a:br>
                      <a:r>
                        <a:rPr lang="en-US" sz="1800">
                          <a:effectLst/>
                        </a:rPr>
                        <a:t>        - id: dept 					# </a:t>
                      </a:r>
                      <a:r>
                        <a:rPr lang="zh-CN" sz="1800">
                          <a:effectLst/>
                        </a:rPr>
                        <a:t>路由标记</a:t>
                      </a:r>
                      <a:r>
                        <a:rPr lang="en-US" sz="1800">
                          <a:effectLst/>
                        </a:rPr>
                        <a:t/>
                      </a:r>
                      <a:br>
                        <a:rPr lang="en-US" sz="1800">
                          <a:effectLst/>
                        </a:rPr>
                      </a:br>
                      <a:r>
                        <a:rPr lang="en-US" sz="1800">
                          <a:effectLst/>
                        </a:rPr>
                        <a:t>          uri: lb://dept.provider 				# </a:t>
                      </a:r>
                      <a:r>
                        <a:rPr lang="zh-CN" sz="1800">
                          <a:effectLst/>
                        </a:rPr>
                        <a:t>服务资源匹配</a:t>
                      </a:r>
                      <a:r>
                        <a:rPr lang="en-US" sz="1800">
                          <a:effectLst/>
                        </a:rPr>
                        <a:t/>
                      </a:r>
                      <a:br>
                        <a:rPr lang="en-US" sz="1800">
                          <a:effectLst/>
                        </a:rPr>
                      </a:br>
                      <a:r>
                        <a:rPr lang="en-US" sz="1800">
                          <a:effectLst/>
                        </a:rPr>
                        <a:t>          predicates: 					# </a:t>
                      </a:r>
                      <a:r>
                        <a:rPr lang="zh-CN" sz="1800">
                          <a:effectLst/>
                        </a:rPr>
                        <a:t>路由谓词工厂</a:t>
                      </a:r>
                      <a:r>
                        <a:rPr lang="en-US" sz="1800">
                          <a:effectLst/>
                        </a:rPr>
                        <a:t/>
                      </a:r>
                      <a:br>
                        <a:rPr lang="en-US" sz="1800">
                          <a:effectLst/>
                        </a:rPr>
                      </a:br>
                      <a:r>
                        <a:rPr lang="en-US" sz="1800">
                          <a:effectLst/>
                        </a:rPr>
                        <a:t>            </a:t>
                      </a:r>
                      <a:r>
                        <a:rPr lang="en-US" sz="1800" u="sng">
                          <a:effectLst/>
                        </a:rPr>
                        <a:t>- After=2050-02-17T21:15:32+08:00[Asia/Shanghai]</a:t>
                      </a:r>
                      <a:r>
                        <a:rPr lang="en-US" sz="1800">
                          <a:effectLst/>
                        </a:rPr>
                        <a:t> 	# </a:t>
                      </a:r>
                      <a:r>
                        <a:rPr lang="zh-CN" sz="1800">
                          <a:effectLst/>
                        </a:rPr>
                        <a:t>指定日期时间之后访问</a:t>
                      </a:r>
                      <a:r>
                        <a:rPr lang="en-US" sz="1800">
                          <a:effectLst/>
                        </a:rPr>
                        <a:t/>
                      </a:r>
                      <a:br>
                        <a:rPr lang="en-US" sz="1800">
                          <a:effectLst/>
                        </a:rPr>
                      </a:br>
                      <a:r>
                        <a:rPr lang="en-US" sz="1800">
                          <a:effectLst/>
                        </a:rPr>
                        <a:t>            - Path=/** 					# </a:t>
                      </a:r>
                      <a:r>
                        <a:rPr lang="zh-CN" sz="1800">
                          <a:effectLst/>
                        </a:rPr>
                        <a:t>匹配全部资源路径</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1727705672"/>
                  </a:ext>
                </a:extLst>
              </a:tr>
            </a:tbl>
          </a:graphicData>
        </a:graphic>
      </p:graphicFrame>
    </p:spTree>
    <p:extLst>
      <p:ext uri="{BB962C8B-B14F-4D97-AF65-F5344CB8AC3E}">
        <p14:creationId xmlns:p14="http://schemas.microsoft.com/office/powerpoint/2010/main" val="38833915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Cookie</a:t>
            </a:r>
            <a:r>
              <a:rPr lang="zh-CN" altLang="en-US" smtClean="0"/>
              <a:t>访问限制</a:t>
            </a:r>
            <a:endParaRPr lang="zh-CN" altLang="en-US"/>
          </a:p>
        </p:txBody>
      </p:sp>
      <p:graphicFrame>
        <p:nvGraphicFramePr>
          <p:cNvPr id="4" name="表格 3"/>
          <p:cNvGraphicFramePr>
            <a:graphicFrameLocks noGrp="1"/>
          </p:cNvGraphicFramePr>
          <p:nvPr>
            <p:extLst/>
          </p:nvPr>
        </p:nvGraphicFramePr>
        <p:xfrm>
          <a:off x="217058" y="849086"/>
          <a:ext cx="11696924" cy="5838659"/>
        </p:xfrm>
        <a:graphic>
          <a:graphicData uri="http://schemas.openxmlformats.org/drawingml/2006/table">
            <a:tbl>
              <a:tblPr firstRow="1" firstCol="1" lastRow="1" lastCol="1" bandRow="1" bandCol="1">
                <a:tableStyleId>{5940675A-B579-460E-94D1-54222C63F5DA}</a:tableStyleId>
              </a:tblPr>
              <a:tblGrid>
                <a:gridCol w="11696924">
                  <a:extLst>
                    <a:ext uri="{9D8B030D-6E8A-4147-A177-3AD203B41FA5}">
                      <a16:colId xmlns:a16="http://schemas.microsoft.com/office/drawing/2014/main" val="970685675"/>
                    </a:ext>
                  </a:extLst>
                </a:gridCol>
              </a:tblGrid>
              <a:tr h="5838659">
                <a:tc>
                  <a:txBody>
                    <a:bodyPr/>
                    <a:lstStyle/>
                    <a:p>
                      <a:r>
                        <a:rPr lang="en-US" sz="1800">
                          <a:effectLst/>
                        </a:rPr>
                        <a:t>spring: 							# Spring</a:t>
                      </a:r>
                      <a:r>
                        <a:rPr lang="zh-CN" sz="1800">
                          <a:effectLst/>
                        </a:rPr>
                        <a:t>配置</a:t>
                      </a:r>
                      <a:r>
                        <a:rPr lang="en-US" sz="1800">
                          <a:effectLst/>
                        </a:rPr>
                        <a:t/>
                      </a:r>
                      <a:br>
                        <a:rPr lang="en-US" sz="1800">
                          <a:effectLst/>
                        </a:rPr>
                      </a:br>
                      <a:r>
                        <a:rPr lang="en-US" sz="1800">
                          <a:effectLst/>
                        </a:rPr>
                        <a:t>  cloud: 						# SpringCloud</a:t>
                      </a:r>
                      <a:r>
                        <a:rPr lang="zh-CN" sz="1800">
                          <a:effectLst/>
                        </a:rPr>
                        <a:t>配置</a:t>
                      </a:r>
                      <a:r>
                        <a:rPr lang="en-US" sz="1800">
                          <a:effectLst/>
                        </a:rPr>
                        <a:t/>
                      </a:r>
                      <a:br>
                        <a:rPr lang="en-US" sz="1800">
                          <a:effectLst/>
                        </a:rPr>
                      </a:br>
                      <a:r>
                        <a:rPr lang="en-US" sz="1800">
                          <a:effectLst/>
                        </a:rPr>
                        <a:t>    gateway: 						# </a:t>
                      </a:r>
                      <a:r>
                        <a:rPr lang="zh-CN" sz="1800">
                          <a:effectLst/>
                        </a:rPr>
                        <a:t>网关配置</a:t>
                      </a:r>
                      <a:r>
                        <a:rPr lang="en-US" sz="1800">
                          <a:effectLst/>
                        </a:rPr>
                        <a:t/>
                      </a:r>
                      <a:br>
                        <a:rPr lang="en-US" sz="1800">
                          <a:effectLst/>
                        </a:rPr>
                      </a:br>
                      <a:r>
                        <a:rPr lang="en-US" sz="1800">
                          <a:effectLst/>
                        </a:rPr>
                        <a:t>      routes: 						# </a:t>
                      </a:r>
                      <a:r>
                        <a:rPr lang="zh-CN" sz="1800">
                          <a:effectLst/>
                        </a:rPr>
                        <a:t>路由配置</a:t>
                      </a:r>
                      <a:r>
                        <a:rPr lang="en-US" sz="1800">
                          <a:effectLst/>
                        </a:rPr>
                        <a:t/>
                      </a:r>
                      <a:br>
                        <a:rPr lang="en-US" sz="1800">
                          <a:effectLst/>
                        </a:rPr>
                      </a:br>
                      <a:r>
                        <a:rPr lang="en-US" sz="1800">
                          <a:effectLst/>
                        </a:rPr>
                        <a:t>        - id: dept 					# </a:t>
                      </a:r>
                      <a:r>
                        <a:rPr lang="zh-CN" sz="1800">
                          <a:effectLst/>
                        </a:rPr>
                        <a:t>路由标记</a:t>
                      </a:r>
                      <a:r>
                        <a:rPr lang="en-US" sz="1800">
                          <a:effectLst/>
                        </a:rPr>
                        <a:t/>
                      </a:r>
                      <a:br>
                        <a:rPr lang="en-US" sz="1800">
                          <a:effectLst/>
                        </a:rPr>
                      </a:br>
                      <a:r>
                        <a:rPr lang="en-US" sz="1800">
                          <a:effectLst/>
                        </a:rPr>
                        <a:t>          uri: lb://dept.provider 				# </a:t>
                      </a:r>
                      <a:r>
                        <a:rPr lang="zh-CN" sz="1800">
                          <a:effectLst/>
                        </a:rPr>
                        <a:t>服务资源匹配</a:t>
                      </a:r>
                      <a:r>
                        <a:rPr lang="en-US" sz="1800">
                          <a:effectLst/>
                        </a:rPr>
                        <a:t/>
                      </a:r>
                      <a:br>
                        <a:rPr lang="en-US" sz="1800">
                          <a:effectLst/>
                        </a:rPr>
                      </a:br>
                      <a:r>
                        <a:rPr lang="en-US" sz="1800">
                          <a:effectLst/>
                        </a:rPr>
                        <a:t>          predicates: 					# </a:t>
                      </a:r>
                      <a:r>
                        <a:rPr lang="zh-CN" sz="1800">
                          <a:effectLst/>
                        </a:rPr>
                        <a:t>路由谓词工厂</a:t>
                      </a:r>
                      <a:r>
                        <a:rPr lang="en-US" sz="1800">
                          <a:effectLst/>
                        </a:rPr>
                        <a:t/>
                      </a:r>
                      <a:br>
                        <a:rPr lang="en-US" sz="1800">
                          <a:effectLst/>
                        </a:rPr>
                      </a:br>
                      <a:r>
                        <a:rPr lang="en-US" sz="1800">
                          <a:effectLst/>
                        </a:rPr>
                        <a:t>            </a:t>
                      </a:r>
                      <a:r>
                        <a:rPr lang="en-US" sz="1800" u="sng">
                          <a:effectLst/>
                        </a:rPr>
                        <a:t>- Cookie=muyan-yootk-key, muyan\-\w+</a:t>
                      </a:r>
                      <a:r>
                        <a:rPr lang="en-US" sz="1800">
                          <a:effectLst/>
                        </a:rPr>
                        <a:t> 		# Cookie</a:t>
                      </a:r>
                      <a:r>
                        <a:rPr lang="zh-CN" sz="1800">
                          <a:effectLst/>
                        </a:rPr>
                        <a:t>匹配</a:t>
                      </a:r>
                      <a:r>
                        <a:rPr lang="en-US" sz="1800">
                          <a:effectLst/>
                        </a:rPr>
                        <a:t/>
                      </a:r>
                      <a:br>
                        <a:rPr lang="en-US" sz="1800">
                          <a:effectLst/>
                        </a:rPr>
                      </a:br>
                      <a:r>
                        <a:rPr lang="en-US" sz="1800">
                          <a:effectLst/>
                        </a:rPr>
                        <a:t>            - Path=/** 					# </a:t>
                      </a:r>
                      <a:r>
                        <a:rPr lang="zh-CN" sz="1800">
                          <a:effectLst/>
                        </a:rPr>
                        <a:t>全部资源</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3599187287"/>
                  </a:ext>
                </a:extLst>
              </a:tr>
            </a:tbl>
          </a:graphicData>
        </a:graphic>
      </p:graphicFrame>
    </p:spTree>
    <p:extLst>
      <p:ext uri="{BB962C8B-B14F-4D97-AF65-F5344CB8AC3E}">
        <p14:creationId xmlns:p14="http://schemas.microsoft.com/office/powerpoint/2010/main" val="1337954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头信息访问限制</a:t>
            </a:r>
            <a:endParaRPr lang="zh-CN" altLang="en-US"/>
          </a:p>
        </p:txBody>
      </p:sp>
      <p:graphicFrame>
        <p:nvGraphicFramePr>
          <p:cNvPr id="4" name="表格 3"/>
          <p:cNvGraphicFramePr>
            <a:graphicFrameLocks noGrp="1"/>
          </p:cNvGraphicFramePr>
          <p:nvPr>
            <p:extLst/>
          </p:nvPr>
        </p:nvGraphicFramePr>
        <p:xfrm>
          <a:off x="190276" y="849086"/>
          <a:ext cx="11727532" cy="5811877"/>
        </p:xfrm>
        <a:graphic>
          <a:graphicData uri="http://schemas.openxmlformats.org/drawingml/2006/table">
            <a:tbl>
              <a:tblPr firstRow="1" firstCol="1" lastRow="1" lastCol="1" bandRow="1" bandCol="1">
                <a:tableStyleId>{5940675A-B579-460E-94D1-54222C63F5DA}</a:tableStyleId>
              </a:tblPr>
              <a:tblGrid>
                <a:gridCol w="11727532">
                  <a:extLst>
                    <a:ext uri="{9D8B030D-6E8A-4147-A177-3AD203B41FA5}">
                      <a16:colId xmlns:a16="http://schemas.microsoft.com/office/drawing/2014/main" val="1310304399"/>
                    </a:ext>
                  </a:extLst>
                </a:gridCol>
              </a:tblGrid>
              <a:tr h="5811877">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gateway: 						# </a:t>
                      </a:r>
                      <a:r>
                        <a:rPr lang="zh-CN" sz="1600">
                          <a:effectLst/>
                        </a:rPr>
                        <a:t>网关配置</a:t>
                      </a:r>
                      <a:r>
                        <a:rPr lang="en-US" sz="1600">
                          <a:effectLst/>
                        </a:rPr>
                        <a:t/>
                      </a:r>
                      <a:br>
                        <a:rPr lang="en-US" sz="1600">
                          <a:effectLst/>
                        </a:rPr>
                      </a:br>
                      <a:r>
                        <a:rPr lang="en-US" sz="1600">
                          <a:effectLst/>
                        </a:rPr>
                        <a:t>      routes: 						# </a:t>
                      </a:r>
                      <a:r>
                        <a:rPr lang="zh-CN" sz="1600">
                          <a:effectLst/>
                        </a:rPr>
                        <a:t>路由配置</a:t>
                      </a:r>
                      <a:r>
                        <a:rPr lang="en-US" sz="1600">
                          <a:effectLst/>
                        </a:rPr>
                        <a:t/>
                      </a:r>
                      <a:br>
                        <a:rPr lang="en-US" sz="1600">
                          <a:effectLst/>
                        </a:rPr>
                      </a:br>
                      <a:r>
                        <a:rPr lang="en-US" sz="1600">
                          <a:effectLst/>
                        </a:rPr>
                        <a:t>        - id: dept 					# </a:t>
                      </a:r>
                      <a:r>
                        <a:rPr lang="zh-CN" sz="1600">
                          <a:effectLst/>
                        </a:rPr>
                        <a:t>路由标记</a:t>
                      </a:r>
                      <a:r>
                        <a:rPr lang="en-US" sz="1600">
                          <a:effectLst/>
                        </a:rPr>
                        <a:t/>
                      </a:r>
                      <a:br>
                        <a:rPr lang="en-US" sz="1600">
                          <a:effectLst/>
                        </a:rPr>
                      </a:br>
                      <a:r>
                        <a:rPr lang="en-US" sz="1600">
                          <a:effectLst/>
                        </a:rPr>
                        <a:t>          uri: lb://dept.provider 				# </a:t>
                      </a:r>
                      <a:r>
                        <a:rPr lang="zh-CN" sz="1600">
                          <a:effectLst/>
                        </a:rPr>
                        <a:t>服务资源匹配</a:t>
                      </a:r>
                      <a:r>
                        <a:rPr lang="en-US" sz="1600">
                          <a:effectLst/>
                        </a:rPr>
                        <a:t/>
                      </a:r>
                      <a:br>
                        <a:rPr lang="en-US" sz="1600">
                          <a:effectLst/>
                        </a:rPr>
                      </a:br>
                      <a:r>
                        <a:rPr lang="en-US" sz="1600">
                          <a:effectLst/>
                        </a:rPr>
                        <a:t>          predicates: 					# </a:t>
                      </a:r>
                      <a:r>
                        <a:rPr lang="zh-CN" sz="1600">
                          <a:effectLst/>
                        </a:rPr>
                        <a:t>路由谓词工厂</a:t>
                      </a:r>
                      <a:r>
                        <a:rPr lang="en-US" sz="1600">
                          <a:effectLst/>
                        </a:rPr>
                        <a:t/>
                      </a:r>
                      <a:br>
                        <a:rPr lang="en-US" sz="1600">
                          <a:effectLst/>
                        </a:rPr>
                      </a:br>
                      <a:r>
                        <a:rPr lang="en-US" sz="1600">
                          <a:effectLst/>
                        </a:rPr>
                        <a:t>            </a:t>
                      </a:r>
                      <a:r>
                        <a:rPr lang="en-US" sz="1600" u="sng">
                          <a:effectLst/>
                        </a:rPr>
                        <a:t>- Header=X-Muyan-Request-Id, \d+</a:t>
                      </a:r>
                      <a:r>
                        <a:rPr lang="en-US" sz="1600">
                          <a:effectLst/>
                        </a:rPr>
                        <a:t> 		# </a:t>
                      </a:r>
                      <a:r>
                        <a:rPr lang="zh-CN" sz="1600">
                          <a:effectLst/>
                        </a:rPr>
                        <a:t>匹配头信息</a:t>
                      </a:r>
                      <a:r>
                        <a:rPr lang="en-US" sz="1600">
                          <a:effectLst/>
                        </a:rPr>
                        <a:t/>
                      </a:r>
                      <a:br>
                        <a:rPr lang="en-US" sz="1600">
                          <a:effectLst/>
                        </a:rPr>
                      </a:br>
                      <a:r>
                        <a:rPr lang="en-US" sz="1600">
                          <a:effectLst/>
                        </a:rPr>
                        <a:t>            - Path=/** 					# </a:t>
                      </a:r>
                      <a:r>
                        <a:rPr lang="zh-CN" sz="1600">
                          <a:effectLst/>
                        </a:rPr>
                        <a:t>全部资源</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763247849"/>
                  </a:ext>
                </a:extLst>
              </a:tr>
            </a:tbl>
          </a:graphicData>
        </a:graphic>
      </p:graphicFrame>
    </p:spTree>
    <p:extLst>
      <p:ext uri="{BB962C8B-B14F-4D97-AF65-F5344CB8AC3E}">
        <p14:creationId xmlns:p14="http://schemas.microsoft.com/office/powerpoint/2010/main" val="5587578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限制访问主机</a:t>
            </a:r>
            <a:endParaRPr lang="zh-CN" altLang="en-US"/>
          </a:p>
        </p:txBody>
      </p:sp>
      <p:graphicFrame>
        <p:nvGraphicFramePr>
          <p:cNvPr id="4" name="表格 3"/>
          <p:cNvGraphicFramePr>
            <a:graphicFrameLocks noGrp="1"/>
          </p:cNvGraphicFramePr>
          <p:nvPr>
            <p:extLst/>
          </p:nvPr>
        </p:nvGraphicFramePr>
        <p:xfrm>
          <a:off x="224709" y="920438"/>
          <a:ext cx="11696923" cy="5736700"/>
        </p:xfrm>
        <a:graphic>
          <a:graphicData uri="http://schemas.openxmlformats.org/drawingml/2006/table">
            <a:tbl>
              <a:tblPr firstRow="1" firstCol="1" lastRow="1" lastCol="1" bandRow="1" bandCol="1">
                <a:tableStyleId>{5940675A-B579-460E-94D1-54222C63F5DA}</a:tableStyleId>
              </a:tblPr>
              <a:tblGrid>
                <a:gridCol w="11696923">
                  <a:extLst>
                    <a:ext uri="{9D8B030D-6E8A-4147-A177-3AD203B41FA5}">
                      <a16:colId xmlns:a16="http://schemas.microsoft.com/office/drawing/2014/main" val="3911833257"/>
                    </a:ext>
                  </a:extLst>
                </a:gridCol>
              </a:tblGrid>
              <a:tr h="5736700">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gateway: 						# </a:t>
                      </a:r>
                      <a:r>
                        <a:rPr lang="zh-CN" sz="1600">
                          <a:effectLst/>
                        </a:rPr>
                        <a:t>网关配置</a:t>
                      </a:r>
                      <a:r>
                        <a:rPr lang="en-US" sz="1600">
                          <a:effectLst/>
                        </a:rPr>
                        <a:t/>
                      </a:r>
                      <a:br>
                        <a:rPr lang="en-US" sz="1600">
                          <a:effectLst/>
                        </a:rPr>
                      </a:br>
                      <a:r>
                        <a:rPr lang="en-US" sz="1600">
                          <a:effectLst/>
                        </a:rPr>
                        <a:t>      routes: 						# </a:t>
                      </a:r>
                      <a:r>
                        <a:rPr lang="zh-CN" sz="1600">
                          <a:effectLst/>
                        </a:rPr>
                        <a:t>路由配置</a:t>
                      </a:r>
                      <a:r>
                        <a:rPr lang="en-US" sz="1600">
                          <a:effectLst/>
                        </a:rPr>
                        <a:t/>
                      </a:r>
                      <a:br>
                        <a:rPr lang="en-US" sz="1600">
                          <a:effectLst/>
                        </a:rPr>
                      </a:br>
                      <a:r>
                        <a:rPr lang="en-US" sz="1600">
                          <a:effectLst/>
                        </a:rPr>
                        <a:t>        - id: dept 					# </a:t>
                      </a:r>
                      <a:r>
                        <a:rPr lang="zh-CN" sz="1600">
                          <a:effectLst/>
                        </a:rPr>
                        <a:t>路由标记</a:t>
                      </a:r>
                      <a:r>
                        <a:rPr lang="en-US" sz="1600">
                          <a:effectLst/>
                        </a:rPr>
                        <a:t/>
                      </a:r>
                      <a:br>
                        <a:rPr lang="en-US" sz="1600">
                          <a:effectLst/>
                        </a:rPr>
                      </a:br>
                      <a:r>
                        <a:rPr lang="en-US" sz="1600">
                          <a:effectLst/>
                        </a:rPr>
                        <a:t>          uri: lb://dept.provider 				# </a:t>
                      </a:r>
                      <a:r>
                        <a:rPr lang="zh-CN" sz="1600">
                          <a:effectLst/>
                        </a:rPr>
                        <a:t>服务资源匹配</a:t>
                      </a:r>
                      <a:r>
                        <a:rPr lang="en-US" sz="1600">
                          <a:effectLst/>
                        </a:rPr>
                        <a:t/>
                      </a:r>
                      <a:br>
                        <a:rPr lang="en-US" sz="1600">
                          <a:effectLst/>
                        </a:rPr>
                      </a:br>
                      <a:r>
                        <a:rPr lang="en-US" sz="1600">
                          <a:effectLst/>
                        </a:rPr>
                        <a:t>          predicates: 					# </a:t>
                      </a:r>
                      <a:r>
                        <a:rPr lang="zh-CN" sz="1600">
                          <a:effectLst/>
                        </a:rPr>
                        <a:t>路由谓词工厂</a:t>
                      </a:r>
                      <a:r>
                        <a:rPr lang="en-US" sz="1600">
                          <a:effectLst/>
                        </a:rPr>
                        <a:t/>
                      </a:r>
                      <a:br>
                        <a:rPr lang="en-US" sz="1600">
                          <a:effectLst/>
                        </a:rPr>
                      </a:br>
                      <a:r>
                        <a:rPr lang="en-US" sz="1600">
                          <a:effectLst/>
                        </a:rPr>
                        <a:t>            </a:t>
                      </a:r>
                      <a:r>
                        <a:rPr lang="en-US" sz="1600" u="sng">
                          <a:effectLst/>
                        </a:rPr>
                        <a:t>- Host=gateway-**, **.yootk.com</a:t>
                      </a:r>
                      <a:r>
                        <a:rPr lang="en-US" sz="1600">
                          <a:effectLst/>
                        </a:rPr>
                        <a:t> 			# </a:t>
                      </a:r>
                      <a:r>
                        <a:rPr lang="zh-CN" sz="1600">
                          <a:effectLst/>
                        </a:rPr>
                        <a:t>特定主机访问</a:t>
                      </a:r>
                      <a:r>
                        <a:rPr lang="en-US" sz="1600">
                          <a:effectLst/>
                        </a:rPr>
                        <a:t/>
                      </a:r>
                      <a:br>
                        <a:rPr lang="en-US" sz="1600">
                          <a:effectLst/>
                        </a:rPr>
                      </a:br>
                      <a:r>
                        <a:rPr lang="en-US" sz="1600">
                          <a:effectLst/>
                        </a:rPr>
                        <a:t>            </a:t>
                      </a:r>
                      <a:r>
                        <a:rPr lang="en-US" sz="1600" u="sng">
                          <a:effectLst/>
                        </a:rPr>
                        <a:t>- Method=GET</a:t>
                      </a:r>
                      <a:r>
                        <a:rPr lang="en-US" sz="1600">
                          <a:effectLst/>
                        </a:rPr>
                        <a:t> 					# </a:t>
                      </a:r>
                      <a:r>
                        <a:rPr lang="zh-CN" sz="1600">
                          <a:effectLst/>
                        </a:rPr>
                        <a:t>指定请求模式</a:t>
                      </a:r>
                      <a:r>
                        <a:rPr lang="en-US" sz="1600">
                          <a:effectLst/>
                        </a:rPr>
                        <a:t/>
                      </a:r>
                      <a:br>
                        <a:rPr lang="en-US" sz="1600">
                          <a:effectLst/>
                        </a:rPr>
                      </a:br>
                      <a:r>
                        <a:rPr lang="en-US" sz="1600">
                          <a:effectLst/>
                        </a:rPr>
                        <a:t>            - Path=/** 					# </a:t>
                      </a:r>
                      <a:r>
                        <a:rPr lang="zh-CN" sz="1600">
                          <a:effectLst/>
                        </a:rPr>
                        <a:t>全部资源</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481049462"/>
                  </a:ext>
                </a:extLst>
              </a:tr>
            </a:tbl>
          </a:graphicData>
        </a:graphic>
      </p:graphicFrame>
    </p:spTree>
    <p:extLst>
      <p:ext uri="{BB962C8B-B14F-4D97-AF65-F5344CB8AC3E}">
        <p14:creationId xmlns:p14="http://schemas.microsoft.com/office/powerpoint/2010/main" val="37880363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URL</a:t>
            </a:r>
            <a:r>
              <a:rPr lang="zh-CN" altLang="en-US" smtClean="0"/>
              <a:t>重写限制</a:t>
            </a:r>
            <a:endParaRPr lang="zh-CN" altLang="en-US"/>
          </a:p>
        </p:txBody>
      </p:sp>
      <p:graphicFrame>
        <p:nvGraphicFramePr>
          <p:cNvPr id="4" name="表格 3"/>
          <p:cNvGraphicFramePr>
            <a:graphicFrameLocks noGrp="1"/>
          </p:cNvGraphicFramePr>
          <p:nvPr>
            <p:extLst/>
          </p:nvPr>
        </p:nvGraphicFramePr>
        <p:xfrm>
          <a:off x="190275" y="849086"/>
          <a:ext cx="11773443" cy="5781269"/>
        </p:xfrm>
        <a:graphic>
          <a:graphicData uri="http://schemas.openxmlformats.org/drawingml/2006/table">
            <a:tbl>
              <a:tblPr firstRow="1" firstCol="1" lastRow="1" lastCol="1" bandRow="1" bandCol="1">
                <a:tableStyleId>{5940675A-B579-460E-94D1-54222C63F5DA}</a:tableStyleId>
              </a:tblPr>
              <a:tblGrid>
                <a:gridCol w="11773443">
                  <a:extLst>
                    <a:ext uri="{9D8B030D-6E8A-4147-A177-3AD203B41FA5}">
                      <a16:colId xmlns:a16="http://schemas.microsoft.com/office/drawing/2014/main" val="2212329272"/>
                    </a:ext>
                  </a:extLst>
                </a:gridCol>
              </a:tblGrid>
              <a:tr h="5781269">
                <a:tc>
                  <a:txBody>
                    <a:bodyPr/>
                    <a:lstStyle/>
                    <a:p>
                      <a:r>
                        <a:rPr lang="en-US" sz="1400">
                          <a:effectLst/>
                        </a:rPr>
                        <a:t>spring: 							# Spring</a:t>
                      </a:r>
                      <a:r>
                        <a:rPr lang="zh-CN" sz="1400">
                          <a:effectLst/>
                        </a:rPr>
                        <a:t>配置</a:t>
                      </a:r>
                      <a:r>
                        <a:rPr lang="en-US" sz="1400">
                          <a:effectLst/>
                        </a:rPr>
                        <a:t/>
                      </a:r>
                      <a:br>
                        <a:rPr lang="en-US" sz="1400">
                          <a:effectLst/>
                        </a:rPr>
                      </a:br>
                      <a:r>
                        <a:rPr lang="en-US" sz="1400">
                          <a:effectLst/>
                        </a:rPr>
                        <a:t>  cloud: 						# SpringCloud</a:t>
                      </a:r>
                      <a:r>
                        <a:rPr lang="zh-CN" sz="1400">
                          <a:effectLst/>
                        </a:rPr>
                        <a:t>配置</a:t>
                      </a:r>
                      <a:r>
                        <a:rPr lang="en-US" sz="1400">
                          <a:effectLst/>
                        </a:rPr>
                        <a:t/>
                      </a:r>
                      <a:br>
                        <a:rPr lang="en-US" sz="1400">
                          <a:effectLst/>
                        </a:rPr>
                      </a:br>
                      <a:r>
                        <a:rPr lang="en-US" sz="1400">
                          <a:effectLst/>
                        </a:rPr>
                        <a:t>    gateway: 						# </a:t>
                      </a:r>
                      <a:r>
                        <a:rPr lang="zh-CN" sz="1400">
                          <a:effectLst/>
                        </a:rPr>
                        <a:t>网关配置</a:t>
                      </a:r>
                      <a:r>
                        <a:rPr lang="en-US" sz="1400">
                          <a:effectLst/>
                        </a:rPr>
                        <a:t/>
                      </a:r>
                      <a:br>
                        <a:rPr lang="en-US" sz="1400">
                          <a:effectLst/>
                        </a:rPr>
                      </a:br>
                      <a:r>
                        <a:rPr lang="en-US" sz="1400">
                          <a:effectLst/>
                        </a:rPr>
                        <a:t>      routes: 						# </a:t>
                      </a:r>
                      <a:r>
                        <a:rPr lang="zh-CN" sz="1400">
                          <a:effectLst/>
                        </a:rPr>
                        <a:t>路由配置</a:t>
                      </a:r>
                      <a:r>
                        <a:rPr lang="en-US" sz="1400">
                          <a:effectLst/>
                        </a:rPr>
                        <a:t/>
                      </a:r>
                      <a:br>
                        <a:rPr lang="en-US" sz="1400">
                          <a:effectLst/>
                        </a:rPr>
                      </a:br>
                      <a:r>
                        <a:rPr lang="en-US" sz="1400">
                          <a:effectLst/>
                        </a:rPr>
                        <a:t>        - id: dept 					# </a:t>
                      </a:r>
                      <a:r>
                        <a:rPr lang="zh-CN" sz="1400">
                          <a:effectLst/>
                        </a:rPr>
                        <a:t>路由标记</a:t>
                      </a:r>
                      <a:r>
                        <a:rPr lang="en-US" sz="1400">
                          <a:effectLst/>
                        </a:rPr>
                        <a:t/>
                      </a:r>
                      <a:br>
                        <a:rPr lang="en-US" sz="1400">
                          <a:effectLst/>
                        </a:rPr>
                      </a:br>
                      <a:r>
                        <a:rPr lang="en-US" sz="1400">
                          <a:effectLst/>
                        </a:rPr>
                        <a:t>          uri: lb://dept.provider 				# </a:t>
                      </a:r>
                      <a:r>
                        <a:rPr lang="zh-CN" sz="1400">
                          <a:effectLst/>
                        </a:rPr>
                        <a:t>服务资源匹配</a:t>
                      </a:r>
                      <a:r>
                        <a:rPr lang="en-US" sz="1400">
                          <a:effectLst/>
                        </a:rPr>
                        <a:t/>
                      </a:r>
                      <a:br>
                        <a:rPr lang="en-US" sz="1400">
                          <a:effectLst/>
                        </a:rPr>
                      </a:br>
                      <a:r>
                        <a:rPr lang="en-US" sz="1400">
                          <a:effectLst/>
                        </a:rPr>
                        <a:t>          predicates: 					# </a:t>
                      </a:r>
                      <a:r>
                        <a:rPr lang="zh-CN" sz="1400">
                          <a:effectLst/>
                        </a:rPr>
                        <a:t>路由谓词工厂</a:t>
                      </a:r>
                      <a:r>
                        <a:rPr lang="en-US" sz="1400">
                          <a:effectLst/>
                        </a:rPr>
                        <a:t/>
                      </a:r>
                      <a:br>
                        <a:rPr lang="en-US" sz="1400">
                          <a:effectLst/>
                        </a:rPr>
                      </a:br>
                      <a:r>
                        <a:rPr lang="en-US" sz="1400">
                          <a:effectLst/>
                        </a:rPr>
                        <a:t>            </a:t>
                      </a:r>
                      <a:r>
                        <a:rPr lang="en-US" sz="1400" u="sng">
                          <a:effectLst/>
                        </a:rPr>
                        <a:t>- Query=msg, yootk-\w+</a:t>
                      </a:r>
                      <a:r>
                        <a:rPr lang="en-US" sz="1400">
                          <a:effectLst/>
                        </a:rPr>
                        <a:t> 				# </a:t>
                      </a:r>
                      <a:r>
                        <a:rPr lang="zh-CN" sz="1400">
                          <a:effectLst/>
                        </a:rPr>
                        <a:t>地址重写参数判断</a:t>
                      </a:r>
                      <a:r>
                        <a:rPr lang="en-US" sz="1400">
                          <a:effectLst/>
                        </a:rPr>
                        <a:t/>
                      </a:r>
                      <a:br>
                        <a:rPr lang="en-US" sz="1400">
                          <a:effectLst/>
                        </a:rPr>
                      </a:br>
                      <a:r>
                        <a:rPr lang="en-US" sz="1400">
                          <a:effectLst/>
                        </a:rPr>
                        <a:t>            - Path=/** 					# </a:t>
                      </a:r>
                      <a:r>
                        <a:rPr lang="zh-CN" sz="1400">
                          <a:effectLst/>
                        </a:rPr>
                        <a:t>全部资源</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974617496"/>
                  </a:ext>
                </a:extLst>
              </a:tr>
            </a:tbl>
          </a:graphicData>
        </a:graphic>
      </p:graphicFrame>
    </p:spTree>
    <p:extLst>
      <p:ext uri="{BB962C8B-B14F-4D97-AF65-F5344CB8AC3E}">
        <p14:creationId xmlns:p14="http://schemas.microsoft.com/office/powerpoint/2010/main" val="34980595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自定义路由谓词工厂类</a:t>
            </a:r>
            <a:endParaRPr lang="zh-CN" altLang="en-US"/>
          </a:p>
        </p:txBody>
      </p:sp>
      <p:sp>
        <p:nvSpPr>
          <p:cNvPr id="3" name="内容占位符 2"/>
          <p:cNvSpPr>
            <a:spLocks noGrp="1"/>
          </p:cNvSpPr>
          <p:nvPr>
            <p:ph idx="1"/>
          </p:nvPr>
        </p:nvSpPr>
        <p:spPr/>
        <p:txBody>
          <a:bodyPr/>
          <a:lstStyle/>
          <a:p>
            <a:r>
              <a:rPr lang="zh-CN" altLang="zh-CN"/>
              <a:t>路由谓词配置是微服务能否被正确代理的核心功能，但是随着业务开发复杂度的上升，仅仅依靠内置的路由谓词工厂类可能无法满足项目的需要，例如：只允许用户在每天的“</a:t>
            </a:r>
            <a:r>
              <a:rPr lang="en-US" altLang="zh-CN"/>
              <a:t>08:00</a:t>
            </a:r>
            <a:r>
              <a:rPr lang="zh-CN" altLang="zh-CN"/>
              <a:t>”、“</a:t>
            </a:r>
            <a:r>
              <a:rPr lang="en-US" altLang="zh-CN"/>
              <a:t>12:00</a:t>
            </a:r>
            <a:r>
              <a:rPr lang="zh-CN" altLang="zh-CN"/>
              <a:t>”、“</a:t>
            </a:r>
            <a:r>
              <a:rPr lang="en-US" altLang="zh-CN"/>
              <a:t>16:00</a:t>
            </a:r>
            <a:r>
              <a:rPr lang="zh-CN" altLang="zh-CN"/>
              <a:t>”、“</a:t>
            </a:r>
            <a:r>
              <a:rPr lang="en-US" altLang="zh-CN"/>
              <a:t>20:00</a:t>
            </a:r>
            <a:r>
              <a:rPr lang="zh-CN" altLang="zh-CN"/>
              <a:t>”、“</a:t>
            </a:r>
            <a:r>
              <a:rPr lang="en-US" altLang="zh-CN"/>
              <a:t>24:00</a:t>
            </a:r>
            <a:r>
              <a:rPr lang="zh-CN" altLang="zh-CN"/>
              <a:t>”五个时间点上进行访问，这时就无法依靠内置的</a:t>
            </a:r>
            <a:r>
              <a:rPr lang="zh-CN" altLang="zh-CN" smtClean="0"/>
              <a:t>路由</a:t>
            </a:r>
            <a:r>
              <a:rPr lang="zh-CN" altLang="zh-CN"/>
              <a:t>谓词工厂类进行处理了，必须由用户进行功能的扩充</a:t>
            </a:r>
            <a:r>
              <a:rPr lang="zh-CN" altLang="zh-CN" smtClean="0"/>
              <a:t>。</a:t>
            </a:r>
            <a:endParaRPr lang="en-US" altLang="zh-CN" smtClean="0"/>
          </a:p>
          <a:p>
            <a:r>
              <a:rPr lang="zh-CN" altLang="zh-CN"/>
              <a:t>如果要想自定义路由谓词工厂类只需要实现</a:t>
            </a:r>
            <a:r>
              <a:rPr lang="en-US" altLang="zh-CN"/>
              <a:t>RoutePredicateFactory</a:t>
            </a:r>
            <a:r>
              <a:rPr lang="zh-CN" altLang="zh-CN"/>
              <a:t>接口（推荐继承“</a:t>
            </a:r>
            <a:r>
              <a:rPr lang="en-US" altLang="zh-CN"/>
              <a:t>AbstractRoutePredicateFactory</a:t>
            </a:r>
            <a:r>
              <a:rPr lang="zh-CN" altLang="zh-CN"/>
              <a:t>”子类），而后覆写</a:t>
            </a:r>
            <a:r>
              <a:rPr lang="en-US" altLang="zh-CN"/>
              <a:t>apply()</a:t>
            </a:r>
            <a:r>
              <a:rPr lang="zh-CN" altLang="zh-CN"/>
              <a:t>方法即可</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14" y="3103520"/>
            <a:ext cx="11589960" cy="277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6362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a:t>
            </a:r>
            <a:r>
              <a:rPr lang="en-US" altLang="zh-CN"/>
              <a:t>TimeSubsectionConfig</a:t>
            </a:r>
            <a:r>
              <a:rPr lang="zh-CN" altLang="zh-CN"/>
              <a:t>配置类</a:t>
            </a:r>
            <a:endParaRPr lang="zh-CN" altLang="en-US"/>
          </a:p>
        </p:txBody>
      </p:sp>
      <p:graphicFrame>
        <p:nvGraphicFramePr>
          <p:cNvPr id="4" name="表格 3"/>
          <p:cNvGraphicFramePr>
            <a:graphicFrameLocks noGrp="1"/>
          </p:cNvGraphicFramePr>
          <p:nvPr>
            <p:extLst/>
          </p:nvPr>
        </p:nvGraphicFramePr>
        <p:xfrm>
          <a:off x="217057" y="849086"/>
          <a:ext cx="11716053" cy="5819529"/>
        </p:xfrm>
        <a:graphic>
          <a:graphicData uri="http://schemas.openxmlformats.org/drawingml/2006/table">
            <a:tbl>
              <a:tblPr firstRow="1" firstCol="1" lastRow="1" lastCol="1" bandRow="1" bandCol="1">
                <a:tableStyleId>{5940675A-B579-460E-94D1-54222C63F5DA}</a:tableStyleId>
              </a:tblPr>
              <a:tblGrid>
                <a:gridCol w="11716053">
                  <a:extLst>
                    <a:ext uri="{9D8B030D-6E8A-4147-A177-3AD203B41FA5}">
                      <a16:colId xmlns:a16="http://schemas.microsoft.com/office/drawing/2014/main" val="2090026011"/>
                    </a:ext>
                  </a:extLst>
                </a:gridCol>
              </a:tblGrid>
              <a:tr h="5819529">
                <a:tc>
                  <a:txBody>
                    <a:bodyPr/>
                    <a:lstStyle/>
                    <a:p>
                      <a:r>
                        <a:rPr lang="en-US" sz="1600">
                          <a:effectLst/>
                        </a:rPr>
                        <a:t>package com.yootk.gateway.predicate.config;</a:t>
                      </a:r>
                      <a:br>
                        <a:rPr lang="en-US" sz="1600">
                          <a:effectLst/>
                        </a:rPr>
                      </a:br>
                      <a:r>
                        <a:rPr lang="en-US" sz="1600">
                          <a:effectLst/>
                        </a:rPr>
                        <a:t>public class TimeSubsectionConfig {</a:t>
                      </a:r>
                      <a:br>
                        <a:rPr lang="en-US" sz="1600">
                          <a:effectLst/>
                        </a:rPr>
                      </a:br>
                      <a:r>
                        <a:rPr lang="en-US" sz="1600">
                          <a:effectLst/>
                        </a:rPr>
                        <a:t>    private Set&lt;String&gt; section = new LinkedHashSet&lt;&gt;(); 	// </a:t>
                      </a:r>
                      <a:r>
                        <a:rPr lang="zh-CN" sz="1600">
                          <a:effectLst/>
                        </a:rPr>
                        <a:t>保存所有配置时间段</a:t>
                      </a:r>
                      <a:r>
                        <a:rPr lang="en-US" sz="1600">
                          <a:effectLst/>
                        </a:rPr>
                        <a:t/>
                      </a:r>
                      <a:br>
                        <a:rPr lang="en-US" sz="1600">
                          <a:effectLst/>
                        </a:rPr>
                      </a:br>
                      <a:r>
                        <a:rPr lang="en-US" sz="1600">
                          <a:effectLst/>
                        </a:rPr>
                        <a:t>    public void setSection(List&lt;String&gt; section) { 		// </a:t>
                      </a:r>
                      <a:r>
                        <a:rPr lang="zh-CN" sz="1600">
                          <a:effectLst/>
                        </a:rPr>
                        <a:t>不是标准的</a:t>
                      </a:r>
                      <a:r>
                        <a:rPr lang="en-US" sz="1600">
                          <a:effectLst/>
                        </a:rPr>
                        <a:t>setter</a:t>
                      </a:r>
                      <a:r>
                        <a:rPr lang="zh-CN" sz="1600">
                          <a:effectLst/>
                        </a:rPr>
                        <a:t>方法</a:t>
                      </a:r>
                      <a:r>
                        <a:rPr lang="en-US" sz="1600">
                          <a:effectLst/>
                        </a:rPr>
                        <a:t/>
                      </a:r>
                      <a:br>
                        <a:rPr lang="en-US" sz="1600">
                          <a:effectLst/>
                        </a:rPr>
                      </a:br>
                      <a:r>
                        <a:rPr lang="en-US" sz="1600">
                          <a:effectLst/>
                        </a:rPr>
                        <a:t>        this.section.addAll(section);</a:t>
                      </a:r>
                      <a:br>
                        <a:rPr lang="en-US" sz="1600">
                          <a:effectLst/>
                        </a:rPr>
                      </a:br>
                      <a:r>
                        <a:rPr lang="en-US" sz="1600">
                          <a:effectLst/>
                        </a:rPr>
                        <a:t>    }</a:t>
                      </a:r>
                      <a:br>
                        <a:rPr lang="en-US" sz="1600">
                          <a:effectLst/>
                        </a:rPr>
                      </a:br>
                      <a:r>
                        <a:rPr lang="en-US" sz="1600">
                          <a:effectLst/>
                        </a:rPr>
                        <a:t>    public Set&lt;String&gt; getSection() {</a:t>
                      </a:r>
                      <a:br>
                        <a:rPr lang="en-US" sz="1600">
                          <a:effectLst/>
                        </a:rPr>
                      </a:br>
                      <a:r>
                        <a:rPr lang="en-US" sz="1600">
                          <a:effectLst/>
                        </a:rPr>
                        <a:t>        return section;</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265233128"/>
                  </a:ext>
                </a:extLst>
              </a:tr>
            </a:tbl>
          </a:graphicData>
        </a:graphic>
      </p:graphicFrame>
    </p:spTree>
    <p:extLst>
      <p:ext uri="{BB962C8B-B14F-4D97-AF65-F5344CB8AC3E}">
        <p14:creationId xmlns:p14="http://schemas.microsoft.com/office/powerpoint/2010/main" val="37728924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创建自定义路由谓词工厂类</a:t>
            </a:r>
            <a:endParaRPr lang="zh-CN" altLang="en-US"/>
          </a:p>
        </p:txBody>
      </p:sp>
      <p:graphicFrame>
        <p:nvGraphicFramePr>
          <p:cNvPr id="4" name="表格 3"/>
          <p:cNvGraphicFramePr>
            <a:graphicFrameLocks noGrp="1"/>
          </p:cNvGraphicFramePr>
          <p:nvPr>
            <p:extLst/>
          </p:nvPr>
        </p:nvGraphicFramePr>
        <p:xfrm>
          <a:off x="224709" y="849086"/>
          <a:ext cx="11700749" cy="5804225"/>
        </p:xfrm>
        <a:graphic>
          <a:graphicData uri="http://schemas.openxmlformats.org/drawingml/2006/table">
            <a:tbl>
              <a:tblPr firstRow="1" firstCol="1" lastRow="1" lastCol="1" bandRow="1" bandCol="1">
                <a:tableStyleId>{5940675A-B579-460E-94D1-54222C63F5DA}</a:tableStyleId>
              </a:tblPr>
              <a:tblGrid>
                <a:gridCol w="11700749">
                  <a:extLst>
                    <a:ext uri="{9D8B030D-6E8A-4147-A177-3AD203B41FA5}">
                      <a16:colId xmlns:a16="http://schemas.microsoft.com/office/drawing/2014/main" val="3994542870"/>
                    </a:ext>
                  </a:extLst>
                </a:gridCol>
              </a:tblGrid>
              <a:tr h="5804225">
                <a:tc>
                  <a:txBody>
                    <a:bodyPr/>
                    <a:lstStyle/>
                    <a:p>
                      <a:r>
                        <a:rPr lang="en-US" sz="1200">
                          <a:effectLst/>
                        </a:rPr>
                        <a:t>package com.yootk.gateway.predicate.factory;</a:t>
                      </a:r>
                      <a:br>
                        <a:rPr lang="en-US" sz="1200">
                          <a:effectLst/>
                        </a:rPr>
                      </a:br>
                      <a:r>
                        <a:rPr lang="en-US" sz="1200">
                          <a:effectLst/>
                        </a:rPr>
                        <a:t>@Component</a:t>
                      </a:r>
                      <a:br>
                        <a:rPr lang="en-US" sz="1200">
                          <a:effectLst/>
                        </a:rPr>
                      </a:br>
                      <a:r>
                        <a:rPr lang="en-US" sz="1200">
                          <a:effectLst/>
                        </a:rPr>
                        <a:t>public class DefaultTimeSubsectionRoutePredicateFactory extends</a:t>
                      </a:r>
                      <a:br>
                        <a:rPr lang="en-US" sz="1200">
                          <a:effectLst/>
                        </a:rPr>
                      </a:br>
                      <a:r>
                        <a:rPr lang="en-US" sz="1200">
                          <a:effectLst/>
                        </a:rPr>
                        <a:t>        AbstractRoutePredicateFactory&lt;TimeSubsectionConfig&gt; {</a:t>
                      </a:r>
                      <a:br>
                        <a:rPr lang="en-US" sz="1200">
                          <a:effectLst/>
                        </a:rPr>
                      </a:br>
                      <a:r>
                        <a:rPr lang="en-US" sz="1200">
                          <a:effectLst/>
                        </a:rPr>
                        <a:t>    // </a:t>
                      </a:r>
                      <a:r>
                        <a:rPr lang="zh-CN" sz="1200">
                          <a:effectLst/>
                        </a:rPr>
                        <a:t>定义日期时间格式化模版，此时只获取当前日期时间中的</a:t>
                      </a:r>
                      <a:r>
                        <a:rPr lang="en-US" sz="1200">
                          <a:effectLst/>
                        </a:rPr>
                        <a:t>“</a:t>
                      </a:r>
                      <a:r>
                        <a:rPr lang="zh-CN" sz="1200">
                          <a:effectLst/>
                        </a:rPr>
                        <a:t>小时</a:t>
                      </a:r>
                      <a:r>
                        <a:rPr lang="en-US" sz="1200">
                          <a:effectLst/>
                        </a:rPr>
                        <a:t>:</a:t>
                      </a:r>
                      <a:r>
                        <a:rPr lang="zh-CN" sz="1200">
                          <a:effectLst/>
                        </a:rPr>
                        <a:t>分钟</a:t>
                      </a:r>
                      <a:r>
                        <a:rPr lang="en-US" sz="1200">
                          <a:effectLst/>
                        </a:rPr>
                        <a:t>”</a:t>
                      </a:r>
                      <a:r>
                        <a:rPr lang="zh-CN" sz="1200">
                          <a:effectLst/>
                        </a:rPr>
                        <a:t>部分</a:t>
                      </a:r>
                      <a:r>
                        <a:rPr lang="en-US" sz="1200">
                          <a:effectLst/>
                        </a:rPr>
                        <a:t/>
                      </a:r>
                      <a:br>
                        <a:rPr lang="en-US" sz="1200">
                          <a:effectLst/>
                        </a:rPr>
                      </a:br>
                      <a:r>
                        <a:rPr lang="en-US" sz="1200">
                          <a:effectLst/>
                        </a:rPr>
                        <a:t>    private static final DateTimeFormatter FORMATTER = </a:t>
                      </a:r>
                      <a:br>
                        <a:rPr lang="en-US" sz="1200">
                          <a:effectLst/>
                        </a:rPr>
                      </a:br>
                      <a:r>
                        <a:rPr lang="en-US" sz="1200">
                          <a:effectLst/>
                        </a:rPr>
                        <a:t>		DateTimeFormatter.ofPattern("HH:mm");</a:t>
                      </a:r>
                      <a:br>
                        <a:rPr lang="en-US" sz="1200">
                          <a:effectLst/>
                        </a:rPr>
                      </a:br>
                      <a:r>
                        <a:rPr lang="en-US" sz="1200">
                          <a:effectLst/>
                        </a:rPr>
                        <a:t>    public DefaultTimeSubsectionRoutePredicateFactory() {</a:t>
                      </a:r>
                      <a:br>
                        <a:rPr lang="en-US" sz="1200">
                          <a:effectLst/>
                        </a:rPr>
                      </a:br>
                      <a:r>
                        <a:rPr lang="en-US" sz="1200">
                          <a:effectLst/>
                        </a:rPr>
                        <a:t>        super(TimeSubsectionConfig.class);  			// </a:t>
                      </a:r>
                      <a:r>
                        <a:rPr lang="zh-CN" sz="1200">
                          <a:effectLst/>
                        </a:rPr>
                        <a:t>传递配置类</a:t>
                      </a:r>
                      <a:r>
                        <a:rPr lang="en-US" sz="1200">
                          <a:effectLst/>
                        </a:rPr>
                        <a:t/>
                      </a:r>
                      <a:br>
                        <a:rPr lang="en-US" sz="1200">
                          <a:effectLst/>
                        </a:rPr>
                      </a:br>
                      <a:r>
                        <a:rPr lang="en-US" sz="1200">
                          <a:effectLst/>
                        </a:rPr>
                        <a:t>    }</a:t>
                      </a:r>
                      <a:br>
                        <a:rPr lang="en-US" sz="1200">
                          <a:effectLst/>
                        </a:rPr>
                      </a:br>
                      <a:r>
                        <a:rPr lang="en-US" sz="1200">
                          <a:effectLst/>
                        </a:rPr>
                        <a:t>    @Override</a:t>
                      </a:r>
                      <a:br>
                        <a:rPr lang="en-US" sz="1200">
                          <a:effectLst/>
                        </a:rPr>
                      </a:br>
                      <a:r>
                        <a:rPr lang="en-US" sz="1200">
                          <a:effectLst/>
                        </a:rPr>
                        <a:t>    public Predicate&lt;ServerWebExchange&gt; apply(TimeSubsectionConfig config) { // </a:t>
                      </a:r>
                      <a:r>
                        <a:rPr lang="zh-CN" sz="1200">
                          <a:effectLst/>
                        </a:rPr>
                        <a:t>执行判断</a:t>
                      </a:r>
                      <a:r>
                        <a:rPr lang="en-US" sz="1200">
                          <a:effectLst/>
                        </a:rPr>
                        <a:t/>
                      </a:r>
                      <a:br>
                        <a:rPr lang="en-US" sz="1200">
                          <a:effectLst/>
                        </a:rPr>
                      </a:br>
                      <a:r>
                        <a:rPr lang="en-US" sz="1200">
                          <a:effectLst/>
                        </a:rPr>
                        <a:t>        return serverWebExchange -&gt; {</a:t>
                      </a:r>
                      <a:br>
                        <a:rPr lang="en-US" sz="1200">
                          <a:effectLst/>
                        </a:rPr>
                      </a:br>
                      <a:r>
                        <a:rPr lang="en-US" sz="1200">
                          <a:effectLst/>
                        </a:rPr>
                        <a:t>            String now = LocalTime.now().format(FORMATTER); 	// </a:t>
                      </a:r>
                      <a:r>
                        <a:rPr lang="zh-CN" sz="1200">
                          <a:effectLst/>
                        </a:rPr>
                        <a:t>获取当前时间</a:t>
                      </a:r>
                      <a:r>
                        <a:rPr lang="en-US" sz="1200">
                          <a:effectLst/>
                        </a:rPr>
                        <a:t/>
                      </a:r>
                      <a:br>
                        <a:rPr lang="en-US" sz="1200">
                          <a:effectLst/>
                        </a:rPr>
                      </a:br>
                      <a:r>
                        <a:rPr lang="en-US" sz="1200">
                          <a:effectLst/>
                        </a:rPr>
                        <a:t>            return config.getSection().contains(now); 	// </a:t>
                      </a:r>
                      <a:r>
                        <a:rPr lang="zh-CN" sz="1200">
                          <a:effectLst/>
                        </a:rPr>
                        <a:t>时间判断</a:t>
                      </a:r>
                      <a:r>
                        <a:rPr lang="en-US" sz="1200">
                          <a:effectLst/>
                        </a:rPr>
                        <a:t/>
                      </a:r>
                      <a:br>
                        <a:rPr lang="en-US" sz="1200">
                          <a:effectLst/>
                        </a:rPr>
                      </a:br>
                      <a:r>
                        <a:rPr lang="en-US" sz="1200">
                          <a:effectLst/>
                        </a:rPr>
                        <a:t>        };</a:t>
                      </a:r>
                      <a:br>
                        <a:rPr lang="en-US" sz="1200">
                          <a:effectLst/>
                        </a:rPr>
                      </a:br>
                      <a:r>
                        <a:rPr lang="en-US" sz="1200">
                          <a:effectLst/>
                        </a:rPr>
                        <a:t>    }</a:t>
                      </a:r>
                      <a:br>
                        <a:rPr lang="en-US" sz="1200">
                          <a:effectLst/>
                        </a:rPr>
                      </a:br>
                      <a:r>
                        <a:rPr lang="en-US" sz="1200">
                          <a:effectLst/>
                        </a:rPr>
                        <a:t>    @Override</a:t>
                      </a:r>
                      <a:br>
                        <a:rPr lang="en-US" sz="1200">
                          <a:effectLst/>
                        </a:rPr>
                      </a:br>
                      <a:r>
                        <a:rPr lang="en-US" sz="1200">
                          <a:effectLst/>
                        </a:rPr>
                        <a:t>    public List&lt;String&gt; shortcutFieldOrder() {</a:t>
                      </a:r>
                      <a:br>
                        <a:rPr lang="en-US" sz="1200">
                          <a:effectLst/>
                        </a:rPr>
                      </a:br>
                      <a:r>
                        <a:rPr lang="en-US" sz="1200">
                          <a:effectLst/>
                        </a:rPr>
                        <a:t>        // </a:t>
                      </a:r>
                      <a:r>
                        <a:rPr lang="zh-CN" sz="1200">
                          <a:effectLst/>
                        </a:rPr>
                        <a:t>定义属性名称，如果多个属性则可以根据配置时出现的</a:t>
                      </a:r>
                      <a:r>
                        <a:rPr lang="en-US" sz="1200">
                          <a:effectLst/>
                        </a:rPr>
                        <a:t>“,”</a:t>
                      </a:r>
                      <a:r>
                        <a:rPr lang="zh-CN" sz="1200">
                          <a:effectLst/>
                        </a:rPr>
                        <a:t>进行前后顺序的区分</a:t>
                      </a:r>
                      <a:r>
                        <a:rPr lang="en-US" sz="1200">
                          <a:effectLst/>
                        </a:rPr>
                        <a:t/>
                      </a:r>
                      <a:br>
                        <a:rPr lang="en-US" sz="1200">
                          <a:effectLst/>
                        </a:rPr>
                      </a:br>
                      <a:r>
                        <a:rPr lang="en-US" sz="1200">
                          <a:effectLst/>
                        </a:rPr>
                        <a:t>        return Collections.singletonList("section");</a:t>
                      </a:r>
                      <a:br>
                        <a:rPr lang="en-US" sz="1200">
                          <a:effectLst/>
                        </a:rPr>
                      </a:br>
                      <a:r>
                        <a:rPr lang="en-US" sz="1200">
                          <a:effectLst/>
                        </a:rPr>
                        <a:t>    }</a:t>
                      </a:r>
                      <a:br>
                        <a:rPr lang="en-US" sz="1200">
                          <a:effectLst/>
                        </a:rPr>
                      </a:br>
                      <a:r>
                        <a:rPr lang="en-US" sz="1200">
                          <a:effectLst/>
                        </a:rPr>
                        <a:t>    @Override</a:t>
                      </a:r>
                      <a:br>
                        <a:rPr lang="en-US" sz="1200">
                          <a:effectLst/>
                        </a:rPr>
                      </a:br>
                      <a:r>
                        <a:rPr lang="en-US" sz="1200">
                          <a:effectLst/>
                        </a:rPr>
                        <a:t>    public ShortcutType shortcutType() { 			// </a:t>
                      </a:r>
                      <a:r>
                        <a:rPr lang="zh-CN" sz="1200">
                          <a:effectLst/>
                        </a:rPr>
                        <a:t>设置内容使用</a:t>
                      </a:r>
                      <a:r>
                        <a:rPr lang="en-US" sz="1200">
                          <a:effectLst/>
                        </a:rPr>
                        <a:t>“,”</a:t>
                      </a:r>
                      <a:r>
                        <a:rPr lang="zh-CN" sz="1200">
                          <a:effectLst/>
                        </a:rPr>
                        <a:t>分割</a:t>
                      </a:r>
                      <a:r>
                        <a:rPr lang="en-US" sz="1200">
                          <a:effectLst/>
                        </a:rPr>
                        <a:t/>
                      </a:r>
                      <a:br>
                        <a:rPr lang="en-US" sz="1200">
                          <a:effectLst/>
                        </a:rPr>
                      </a:br>
                      <a:r>
                        <a:rPr lang="en-US" sz="1200">
                          <a:effectLst/>
                        </a:rPr>
                        <a:t>        return ShortcutType.GATHER_LIST; 			// </a:t>
                      </a:r>
                      <a:r>
                        <a:rPr lang="zh-CN" sz="1200">
                          <a:effectLst/>
                        </a:rPr>
                        <a:t>传递</a:t>
                      </a:r>
                      <a:r>
                        <a:rPr lang="en-US" sz="1200">
                          <a:effectLst/>
                        </a:rPr>
                        <a:t>List</a:t>
                      </a:r>
                      <a:r>
                        <a:rPr lang="zh-CN" sz="1200">
                          <a:effectLst/>
                        </a:rPr>
                        <a:t>集合</a:t>
                      </a:r>
                      <a:r>
                        <a:rPr lang="en-US" sz="1200">
                          <a:effectLst/>
                        </a:rPr>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2984288508"/>
                  </a:ext>
                </a:extLst>
              </a:tr>
            </a:tbl>
          </a:graphicData>
        </a:graphic>
      </p:graphicFrame>
    </p:spTree>
    <p:extLst>
      <p:ext uri="{BB962C8B-B14F-4D97-AF65-F5344CB8AC3E}">
        <p14:creationId xmlns:p14="http://schemas.microsoft.com/office/powerpoint/2010/main" val="39978785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配置访问时间项列表</a:t>
            </a:r>
            <a:endParaRPr lang="zh-CN" altLang="en-US"/>
          </a:p>
        </p:txBody>
      </p:sp>
      <p:graphicFrame>
        <p:nvGraphicFramePr>
          <p:cNvPr id="4" name="表格 3"/>
          <p:cNvGraphicFramePr>
            <a:graphicFrameLocks noGrp="1"/>
          </p:cNvGraphicFramePr>
          <p:nvPr>
            <p:extLst/>
          </p:nvPr>
        </p:nvGraphicFramePr>
        <p:xfrm>
          <a:off x="209406" y="849087"/>
          <a:ext cx="11696924" cy="5765966"/>
        </p:xfrm>
        <a:graphic>
          <a:graphicData uri="http://schemas.openxmlformats.org/drawingml/2006/table">
            <a:tbl>
              <a:tblPr firstRow="1" firstCol="1" lastRow="1" lastCol="1" bandRow="1" bandCol="1">
                <a:tableStyleId>{5940675A-B579-460E-94D1-54222C63F5DA}</a:tableStyleId>
              </a:tblPr>
              <a:tblGrid>
                <a:gridCol w="11696924">
                  <a:extLst>
                    <a:ext uri="{9D8B030D-6E8A-4147-A177-3AD203B41FA5}">
                      <a16:colId xmlns:a16="http://schemas.microsoft.com/office/drawing/2014/main" val="799331511"/>
                    </a:ext>
                  </a:extLst>
                </a:gridCol>
              </a:tblGrid>
              <a:tr h="5765966">
                <a:tc>
                  <a:txBody>
                    <a:bodyPr/>
                    <a:lstStyle/>
                    <a:p>
                      <a:r>
                        <a:rPr lang="en-US" sz="1400">
                          <a:effectLst/>
                        </a:rPr>
                        <a:t>spring: 							# Spring</a:t>
                      </a:r>
                      <a:r>
                        <a:rPr lang="zh-CN" sz="1400">
                          <a:effectLst/>
                        </a:rPr>
                        <a:t>配置</a:t>
                      </a:r>
                      <a:r>
                        <a:rPr lang="en-US" sz="1400">
                          <a:effectLst/>
                        </a:rPr>
                        <a:t/>
                      </a:r>
                      <a:br>
                        <a:rPr lang="en-US" sz="1400">
                          <a:effectLst/>
                        </a:rPr>
                      </a:br>
                      <a:r>
                        <a:rPr lang="en-US" sz="1400">
                          <a:effectLst/>
                        </a:rPr>
                        <a:t>  cloud: 						# SpringCloud</a:t>
                      </a:r>
                      <a:r>
                        <a:rPr lang="zh-CN" sz="1400">
                          <a:effectLst/>
                        </a:rPr>
                        <a:t>配置</a:t>
                      </a:r>
                      <a:r>
                        <a:rPr lang="en-US" sz="1400">
                          <a:effectLst/>
                        </a:rPr>
                        <a:t/>
                      </a:r>
                      <a:br>
                        <a:rPr lang="en-US" sz="1400">
                          <a:effectLst/>
                        </a:rPr>
                      </a:br>
                      <a:r>
                        <a:rPr lang="en-US" sz="1400">
                          <a:effectLst/>
                        </a:rPr>
                        <a:t>    gateway: 						# </a:t>
                      </a:r>
                      <a:r>
                        <a:rPr lang="zh-CN" sz="1400">
                          <a:effectLst/>
                        </a:rPr>
                        <a:t>网关配置</a:t>
                      </a:r>
                      <a:r>
                        <a:rPr lang="en-US" sz="1400">
                          <a:effectLst/>
                        </a:rPr>
                        <a:t/>
                      </a:r>
                      <a:br>
                        <a:rPr lang="en-US" sz="1400">
                          <a:effectLst/>
                        </a:rPr>
                      </a:br>
                      <a:r>
                        <a:rPr lang="en-US" sz="1400">
                          <a:effectLst/>
                        </a:rPr>
                        <a:t>      routes: 						# </a:t>
                      </a:r>
                      <a:r>
                        <a:rPr lang="zh-CN" sz="1400">
                          <a:effectLst/>
                        </a:rPr>
                        <a:t>路由配置</a:t>
                      </a:r>
                      <a:r>
                        <a:rPr lang="en-US" sz="1400">
                          <a:effectLst/>
                        </a:rPr>
                        <a:t/>
                      </a:r>
                      <a:br>
                        <a:rPr lang="en-US" sz="1400">
                          <a:effectLst/>
                        </a:rPr>
                      </a:br>
                      <a:r>
                        <a:rPr lang="en-US" sz="1400">
                          <a:effectLst/>
                        </a:rPr>
                        <a:t>        - id: dept 					# </a:t>
                      </a:r>
                      <a:r>
                        <a:rPr lang="zh-CN" sz="1400">
                          <a:effectLst/>
                        </a:rPr>
                        <a:t>路由标记</a:t>
                      </a:r>
                      <a:r>
                        <a:rPr lang="en-US" sz="1400">
                          <a:effectLst/>
                        </a:rPr>
                        <a:t/>
                      </a:r>
                      <a:br>
                        <a:rPr lang="en-US" sz="1400">
                          <a:effectLst/>
                        </a:rPr>
                      </a:br>
                      <a:r>
                        <a:rPr lang="en-US" sz="1400">
                          <a:effectLst/>
                        </a:rPr>
                        <a:t>          uri: lb://dept.provider 				# </a:t>
                      </a:r>
                      <a:r>
                        <a:rPr lang="zh-CN" sz="1400">
                          <a:effectLst/>
                        </a:rPr>
                        <a:t>服务资源匹配</a:t>
                      </a:r>
                      <a:r>
                        <a:rPr lang="en-US" sz="1400">
                          <a:effectLst/>
                        </a:rPr>
                        <a:t/>
                      </a:r>
                      <a:br>
                        <a:rPr lang="en-US" sz="1400">
                          <a:effectLst/>
                        </a:rPr>
                      </a:br>
                      <a:r>
                        <a:rPr lang="en-US" sz="1400">
                          <a:effectLst/>
                        </a:rPr>
                        <a:t>          predicates: 					# </a:t>
                      </a:r>
                      <a:r>
                        <a:rPr lang="zh-CN" sz="1400">
                          <a:effectLst/>
                        </a:rPr>
                        <a:t>路由谓词工厂</a:t>
                      </a:r>
                      <a:r>
                        <a:rPr lang="en-US" sz="1400">
                          <a:effectLst/>
                        </a:rPr>
                        <a:t/>
                      </a:r>
                      <a:br>
                        <a:rPr lang="en-US" sz="1400">
                          <a:effectLst/>
                        </a:rPr>
                      </a:br>
                      <a:r>
                        <a:rPr lang="en-US" sz="1400">
                          <a:effectLst/>
                        </a:rPr>
                        <a:t>            </a:t>
                      </a:r>
                      <a:r>
                        <a:rPr lang="en-US" sz="1400" u="sng">
                          <a:effectLst/>
                        </a:rPr>
                        <a:t>- DefaultTimeSubsection=08:00,16:00,20:00,24:00</a:t>
                      </a:r>
                      <a:r>
                        <a:rPr lang="en-US" sz="1400">
                          <a:effectLst/>
                        </a:rPr>
                        <a:t> 	# </a:t>
                      </a:r>
                      <a:r>
                        <a:rPr lang="zh-CN" sz="1400">
                          <a:effectLst/>
                        </a:rPr>
                        <a:t>列表项</a:t>
                      </a:r>
                      <a:r>
                        <a:rPr lang="en-US" sz="1400">
                          <a:effectLst/>
                        </a:rPr>
                        <a:t/>
                      </a:r>
                      <a:br>
                        <a:rPr lang="en-US" sz="1400">
                          <a:effectLst/>
                        </a:rPr>
                      </a:br>
                      <a:r>
                        <a:rPr lang="en-US" sz="1400">
                          <a:effectLst/>
                        </a:rPr>
                        <a:t>            - Path=/** 					# </a:t>
                      </a:r>
                      <a:r>
                        <a:rPr lang="zh-CN" sz="1400">
                          <a:effectLst/>
                        </a:rPr>
                        <a:t>全部资源</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30383279"/>
                  </a:ext>
                </a:extLst>
              </a:tr>
            </a:tbl>
          </a:graphicData>
        </a:graphic>
      </p:graphicFrame>
    </p:spTree>
    <p:extLst>
      <p:ext uri="{BB962C8B-B14F-4D97-AF65-F5344CB8AC3E}">
        <p14:creationId xmlns:p14="http://schemas.microsoft.com/office/powerpoint/2010/main" val="3901301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微服务网关</a:t>
            </a:r>
            <a:endParaRPr lang="zh-CN" altLang="en-US"/>
          </a:p>
        </p:txBody>
      </p:sp>
      <p:sp>
        <p:nvSpPr>
          <p:cNvPr id="3" name="内容占位符 2"/>
          <p:cNvSpPr>
            <a:spLocks noGrp="1"/>
          </p:cNvSpPr>
          <p:nvPr>
            <p:ph idx="1"/>
          </p:nvPr>
        </p:nvSpPr>
        <p:spPr/>
        <p:txBody>
          <a:bodyPr/>
          <a:lstStyle/>
          <a:p>
            <a:r>
              <a:rPr lang="zh-CN" altLang="zh-CN"/>
              <a:t>微服务的设计都会分为提供端与消费端，为了避免消费端直接与目标节点的主机地址进行交互，所以在项目中引入了注册中心，这样可以根据微服务的名称实现服务实例数据的获取，从而实现最终的资源调用。但是随着项目业务功能的不断完善，必然导致微服务节点的急剧暴增，这样一来传统的依据微服务名称访问的形式就必然带来维护上的困难，所以此时就需要按照功能对微服务结群进行划分</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42" y="2727854"/>
            <a:ext cx="10951103" cy="3670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5908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网关过滤器</a:t>
            </a:r>
            <a:endParaRPr lang="zh-CN" altLang="en-US"/>
          </a:p>
        </p:txBody>
      </p:sp>
      <p:sp>
        <p:nvSpPr>
          <p:cNvPr id="3" name="内容占位符 2"/>
          <p:cNvSpPr>
            <a:spLocks noGrp="1"/>
          </p:cNvSpPr>
          <p:nvPr>
            <p:ph idx="1"/>
          </p:nvPr>
        </p:nvSpPr>
        <p:spPr/>
        <p:txBody>
          <a:bodyPr/>
          <a:lstStyle/>
          <a:p>
            <a:r>
              <a:rPr lang="zh-CN" altLang="zh-CN"/>
              <a:t>微服务项目中引入网关之后，可以直接通过网关实现微服务的转发代理，而在进行微服务转发时，可以通过网关过滤器实现统一的请求或响应处理操</a:t>
            </a:r>
            <a:r>
              <a:rPr lang="zh-CN" altLang="zh-CN" smtClean="0"/>
              <a:t>作。</a:t>
            </a:r>
            <a:r>
              <a:rPr lang="zh-CN" altLang="zh-CN"/>
              <a:t>例如：可以在请求或响应时添加固定的头信息数据，或者设置请求的状态等，在</a:t>
            </a:r>
            <a:r>
              <a:rPr lang="en-US" altLang="zh-CN"/>
              <a:t>SpringCloudGateway</a:t>
            </a:r>
            <a:r>
              <a:rPr lang="zh-CN" altLang="zh-CN"/>
              <a:t>中的网关分为</a:t>
            </a:r>
            <a:r>
              <a:rPr lang="en-US" altLang="zh-CN"/>
              <a:t>pre</a:t>
            </a:r>
            <a:r>
              <a:rPr lang="zh-CN" altLang="zh-CN"/>
              <a:t>（网关转发请求之前）与</a:t>
            </a:r>
            <a:r>
              <a:rPr lang="en-US" altLang="zh-CN"/>
              <a:t>post</a:t>
            </a:r>
            <a:r>
              <a:rPr lang="zh-CN" altLang="zh-CN"/>
              <a:t>（网关转发请求之后）两种状态。</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15" y="2380673"/>
            <a:ext cx="10891501" cy="181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56315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213231" y="849086"/>
          <a:ext cx="11746661" cy="5815703"/>
        </p:xfrm>
        <a:graphic>
          <a:graphicData uri="http://schemas.openxmlformats.org/drawingml/2006/table">
            <a:tbl>
              <a:tblPr firstRow="1" firstCol="1" lastRow="1" lastCol="1" bandRow="1" bandCol="1">
                <a:tableStyleId>{5940675A-B579-460E-94D1-54222C63F5DA}</a:tableStyleId>
              </a:tblPr>
              <a:tblGrid>
                <a:gridCol w="11746661">
                  <a:extLst>
                    <a:ext uri="{9D8B030D-6E8A-4147-A177-3AD203B41FA5}">
                      <a16:colId xmlns:a16="http://schemas.microsoft.com/office/drawing/2014/main" val="2063756046"/>
                    </a:ext>
                  </a:extLst>
                </a:gridCol>
              </a:tblGrid>
              <a:tr h="5815703">
                <a:tc>
                  <a:txBody>
                    <a:bodyPr/>
                    <a:lstStyle/>
                    <a:p>
                      <a:r>
                        <a:rPr lang="en-US" sz="1200">
                          <a:effectLst/>
                        </a:rPr>
                        <a:t>spring: 								# Spring</a:t>
                      </a:r>
                      <a:r>
                        <a:rPr lang="zh-CN" sz="1200">
                          <a:effectLst/>
                        </a:rPr>
                        <a:t>配置</a:t>
                      </a:r>
                      <a:r>
                        <a:rPr lang="en-US" sz="1200">
                          <a:effectLst/>
                        </a:rPr>
                        <a:t/>
                      </a:r>
                      <a:br>
                        <a:rPr lang="en-US" sz="1200">
                          <a:effectLst/>
                        </a:rPr>
                      </a:br>
                      <a:r>
                        <a:rPr lang="en-US" sz="1200">
                          <a:effectLst/>
                        </a:rPr>
                        <a:t>  cloud: 							# SpringCloud</a:t>
                      </a:r>
                      <a:r>
                        <a:rPr lang="zh-CN" sz="1200">
                          <a:effectLst/>
                        </a:rPr>
                        <a:t>配置</a:t>
                      </a:r>
                      <a:r>
                        <a:rPr lang="en-US" sz="1200">
                          <a:effectLst/>
                        </a:rPr>
                        <a:t/>
                      </a:r>
                      <a:br>
                        <a:rPr lang="en-US" sz="1200">
                          <a:effectLst/>
                        </a:rPr>
                      </a:br>
                      <a:r>
                        <a:rPr lang="en-US" sz="1200">
                          <a:effectLst/>
                        </a:rPr>
                        <a:t>    gateway: 							# </a:t>
                      </a:r>
                      <a:r>
                        <a:rPr lang="zh-CN" sz="1200">
                          <a:effectLst/>
                        </a:rPr>
                        <a:t>网关配置</a:t>
                      </a:r>
                      <a:r>
                        <a:rPr lang="en-US" sz="1200">
                          <a:effectLst/>
                        </a:rPr>
                        <a:t/>
                      </a:r>
                      <a:br>
                        <a:rPr lang="en-US" sz="1200">
                          <a:effectLst/>
                        </a:rPr>
                      </a:br>
                      <a:r>
                        <a:rPr lang="en-US" sz="1200">
                          <a:effectLst/>
                        </a:rPr>
                        <a:t>      routes: 							# </a:t>
                      </a:r>
                      <a:r>
                        <a:rPr lang="zh-CN" sz="1200">
                          <a:effectLst/>
                        </a:rPr>
                        <a:t>路由配置</a:t>
                      </a:r>
                      <a:r>
                        <a:rPr lang="en-US" sz="1200">
                          <a:effectLst/>
                        </a:rPr>
                        <a:t/>
                      </a:r>
                      <a:br>
                        <a:rPr lang="en-US" sz="1200">
                          <a:effectLst/>
                        </a:rPr>
                      </a:br>
                      <a:r>
                        <a:rPr lang="en-US" sz="1200">
                          <a:effectLst/>
                        </a:rPr>
                        <a:t>        - id: dept 						# </a:t>
                      </a:r>
                      <a:r>
                        <a:rPr lang="zh-CN" sz="1200">
                          <a:effectLst/>
                        </a:rPr>
                        <a:t>路由标记</a:t>
                      </a:r>
                      <a:r>
                        <a:rPr lang="en-US" sz="1200">
                          <a:effectLst/>
                        </a:rPr>
                        <a:t/>
                      </a:r>
                      <a:br>
                        <a:rPr lang="en-US" sz="1200">
                          <a:effectLst/>
                        </a:rPr>
                      </a:br>
                      <a:r>
                        <a:rPr lang="en-US" sz="1200">
                          <a:effectLst/>
                        </a:rPr>
                        <a:t>          uri: lb://dept.provider 					# </a:t>
                      </a:r>
                      <a:r>
                        <a:rPr lang="zh-CN" sz="1200">
                          <a:effectLst/>
                        </a:rPr>
                        <a:t>服务资源匹配</a:t>
                      </a:r>
                      <a:r>
                        <a:rPr lang="en-US" sz="1200">
                          <a:effectLst/>
                        </a:rPr>
                        <a:t/>
                      </a:r>
                      <a:br>
                        <a:rPr lang="en-US" sz="1200">
                          <a:effectLst/>
                        </a:rPr>
                      </a:br>
                      <a:r>
                        <a:rPr lang="en-US" sz="1200">
                          <a:effectLst/>
                        </a:rPr>
                        <a:t>          predicates: 						# </a:t>
                      </a:r>
                      <a:r>
                        <a:rPr lang="zh-CN" sz="1200">
                          <a:effectLst/>
                        </a:rPr>
                        <a:t>路由谓词工厂</a:t>
                      </a:r>
                      <a:r>
                        <a:rPr lang="en-US" sz="1200">
                          <a:effectLst/>
                        </a:rPr>
                        <a:t/>
                      </a:r>
                      <a:br>
                        <a:rPr lang="en-US" sz="1200">
                          <a:effectLst/>
                        </a:rPr>
                      </a:br>
                      <a:r>
                        <a:rPr lang="en-US" sz="1200">
                          <a:effectLst/>
                        </a:rPr>
                        <a:t>            - Path=/** 						# </a:t>
                      </a:r>
                      <a:r>
                        <a:rPr lang="zh-CN" sz="1200">
                          <a:effectLst/>
                        </a:rPr>
                        <a:t>全部资源</a:t>
                      </a:r>
                      <a:r>
                        <a:rPr lang="en-US" sz="1200">
                          <a:effectLst/>
                        </a:rPr>
                        <a:t/>
                      </a:r>
                      <a:br>
                        <a:rPr lang="en-US" sz="1200">
                          <a:effectLst/>
                        </a:rPr>
                      </a:br>
                      <a:r>
                        <a:rPr lang="en-US" sz="1200">
                          <a:effectLst/>
                        </a:rPr>
                        <a:t>          filters: 						# </a:t>
                      </a:r>
                      <a:r>
                        <a:rPr lang="zh-CN" sz="1200">
                          <a:effectLst/>
                        </a:rPr>
                        <a:t>网关过滤工厂</a:t>
                      </a:r>
                      <a:r>
                        <a:rPr lang="en-US" sz="1200">
                          <a:effectLst/>
                        </a:rPr>
                        <a:t/>
                      </a:r>
                      <a:br>
                        <a:rPr lang="en-US" sz="1200">
                          <a:effectLst/>
                        </a:rPr>
                      </a:br>
                      <a:r>
                        <a:rPr lang="en-US" sz="1200">
                          <a:effectLst/>
                        </a:rPr>
                        <a:t>            - </a:t>
                      </a:r>
                      <a:r>
                        <a:rPr lang="en-US" sz="1200" u="sng">
                          <a:effectLst/>
                        </a:rPr>
                        <a:t>AddRequestHeader=Request-Token-Muyan, www.yootk.com</a:t>
                      </a:r>
                      <a:r>
                        <a:rPr lang="en-US" sz="1200">
                          <a:effectLst/>
                        </a:rPr>
                        <a:t> 	# </a:t>
                      </a:r>
                      <a:r>
                        <a:rPr lang="zh-CN" sz="1200">
                          <a:effectLst/>
                        </a:rPr>
                        <a:t>添加头信息</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86702920"/>
                  </a:ext>
                </a:extLst>
              </a:tr>
            </a:tbl>
          </a:graphicData>
        </a:graphic>
      </p:graphicFrame>
    </p:spTree>
    <p:extLst>
      <p:ext uri="{BB962C8B-B14F-4D97-AF65-F5344CB8AC3E}">
        <p14:creationId xmlns:p14="http://schemas.microsoft.com/office/powerpoint/2010/main" val="37323905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AddRequestHeader</a:t>
            </a:r>
            <a:r>
              <a:rPr lang="zh-CN" altLang="zh-CN"/>
              <a:t>过滤工厂类</a:t>
            </a:r>
            <a:endParaRPr lang="zh-CN" altLang="en-US"/>
          </a:p>
        </p:txBody>
      </p:sp>
      <p:sp>
        <p:nvSpPr>
          <p:cNvPr id="3" name="内容占位符 2"/>
          <p:cNvSpPr>
            <a:spLocks noGrp="1"/>
          </p:cNvSpPr>
          <p:nvPr>
            <p:ph idx="1"/>
          </p:nvPr>
        </p:nvSpPr>
        <p:spPr/>
        <p:txBody>
          <a:bodyPr/>
          <a:lstStyle/>
          <a:p>
            <a:r>
              <a:rPr lang="en-US" altLang="zh-CN"/>
              <a:t>AddRequestHeader</a:t>
            </a:r>
            <a:r>
              <a:rPr lang="zh-CN" altLang="zh-CN"/>
              <a:t>过滤工厂类（对应“</a:t>
            </a:r>
            <a:r>
              <a:rPr lang="en-US" altLang="zh-CN"/>
              <a:t>AddRequestHeaderGatewayFilterFactory</a:t>
            </a:r>
            <a:r>
              <a:rPr lang="zh-CN" altLang="zh-CN"/>
              <a:t>”子类）实际上是一个系统内置的网关过滤工厂类</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4" y="1711132"/>
            <a:ext cx="11590241" cy="288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66183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SpringCloudGateway</a:t>
            </a:r>
            <a:r>
              <a:rPr lang="zh-CN" altLang="zh-CN"/>
              <a:t>内置工厂类</a:t>
            </a:r>
            <a:endParaRPr lang="zh-CN" altLang="en-US"/>
          </a:p>
        </p:txBody>
      </p:sp>
      <p:graphicFrame>
        <p:nvGraphicFramePr>
          <p:cNvPr id="4" name="表格 3"/>
          <p:cNvGraphicFramePr>
            <a:graphicFrameLocks noGrp="1"/>
          </p:cNvGraphicFramePr>
          <p:nvPr>
            <p:extLst/>
          </p:nvPr>
        </p:nvGraphicFramePr>
        <p:xfrm>
          <a:off x="213232" y="880936"/>
          <a:ext cx="11796398" cy="5665124"/>
        </p:xfrm>
        <a:graphic>
          <a:graphicData uri="http://schemas.openxmlformats.org/drawingml/2006/table">
            <a:tbl>
              <a:tblPr firstRow="1" firstCol="1" lastRow="1" lastCol="1" bandRow="1" bandCol="1">
                <a:tableStyleId>{5940675A-B579-460E-94D1-54222C63F5DA}</a:tableStyleId>
              </a:tblPr>
              <a:tblGrid>
                <a:gridCol w="590188">
                  <a:extLst>
                    <a:ext uri="{9D8B030D-6E8A-4147-A177-3AD203B41FA5}">
                      <a16:colId xmlns:a16="http://schemas.microsoft.com/office/drawing/2014/main" val="1246001695"/>
                    </a:ext>
                  </a:extLst>
                </a:gridCol>
                <a:gridCol w="3062597">
                  <a:extLst>
                    <a:ext uri="{9D8B030D-6E8A-4147-A177-3AD203B41FA5}">
                      <a16:colId xmlns:a16="http://schemas.microsoft.com/office/drawing/2014/main" val="1831341458"/>
                    </a:ext>
                  </a:extLst>
                </a:gridCol>
                <a:gridCol w="4798805">
                  <a:extLst>
                    <a:ext uri="{9D8B030D-6E8A-4147-A177-3AD203B41FA5}">
                      <a16:colId xmlns:a16="http://schemas.microsoft.com/office/drawing/2014/main" val="716583873"/>
                    </a:ext>
                  </a:extLst>
                </a:gridCol>
                <a:gridCol w="3344808">
                  <a:extLst>
                    <a:ext uri="{9D8B030D-6E8A-4147-A177-3AD203B41FA5}">
                      <a16:colId xmlns:a16="http://schemas.microsoft.com/office/drawing/2014/main" val="3141278386"/>
                    </a:ext>
                  </a:extLst>
                </a:gridCol>
              </a:tblGrid>
              <a:tr h="373646">
                <a:tc>
                  <a:txBody>
                    <a:bodyPr/>
                    <a:lstStyle/>
                    <a:p>
                      <a:pPr algn="ctr">
                        <a:spcAft>
                          <a:spcPts val="0"/>
                        </a:spcAft>
                      </a:pPr>
                      <a:r>
                        <a:rPr lang="en-US" sz="900" b="1" kern="100">
                          <a:effectLst/>
                        </a:rPr>
                        <a:t>No.</a:t>
                      </a:r>
                      <a:endParaRPr lang="zh-CN" sz="105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900" b="1" kern="100">
                          <a:effectLst/>
                        </a:rPr>
                        <a:t>网关过滤工厂名称</a:t>
                      </a:r>
                      <a:endParaRPr lang="zh-CN" sz="105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900" b="1" kern="100">
                          <a:effectLst/>
                        </a:rPr>
                        <a:t>过滤工厂类型</a:t>
                      </a:r>
                      <a:endParaRPr lang="zh-CN" sz="105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900" b="1" kern="100">
                          <a:effectLst/>
                        </a:rPr>
                        <a:t>描述</a:t>
                      </a:r>
                      <a:endParaRPr lang="zh-CN" sz="105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20562033"/>
                  </a:ext>
                </a:extLst>
              </a:tr>
              <a:tr h="186823">
                <a:tc>
                  <a:txBody>
                    <a:bodyPr/>
                    <a:lstStyle/>
                    <a:p>
                      <a:pPr algn="ctr">
                        <a:spcAft>
                          <a:spcPts val="0"/>
                        </a:spcAft>
                      </a:pPr>
                      <a:r>
                        <a:rPr lang="en-US" sz="900" kern="100">
                          <a:effectLst/>
                        </a:rPr>
                        <a:t>01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AddRequestHeader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AddRequestHeaderGatewayFilterFactory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增加请求头信息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71910521"/>
                  </a:ext>
                </a:extLst>
              </a:tr>
              <a:tr h="186823">
                <a:tc>
                  <a:txBody>
                    <a:bodyPr/>
                    <a:lstStyle/>
                    <a:p>
                      <a:pPr algn="ctr">
                        <a:spcAft>
                          <a:spcPts val="0"/>
                        </a:spcAft>
                      </a:pPr>
                      <a:r>
                        <a:rPr lang="en-US" sz="900" kern="100">
                          <a:effectLst/>
                        </a:rPr>
                        <a:t>02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AddRequestParameter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AddRequestParameterGatewayFilterFactory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增加请求参数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85180791"/>
                  </a:ext>
                </a:extLst>
              </a:tr>
              <a:tr h="186823">
                <a:tc>
                  <a:txBody>
                    <a:bodyPr/>
                    <a:lstStyle/>
                    <a:p>
                      <a:pPr algn="ctr">
                        <a:spcAft>
                          <a:spcPts val="0"/>
                        </a:spcAft>
                      </a:pPr>
                      <a:r>
                        <a:rPr lang="en-US" sz="900" kern="100">
                          <a:effectLst/>
                        </a:rPr>
                        <a:t>03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AddResponseHeader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AddResponseHeaderGatewayFilterFactory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增加响应头信息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04318207"/>
                  </a:ext>
                </a:extLst>
              </a:tr>
              <a:tr h="186823">
                <a:tc>
                  <a:txBody>
                    <a:bodyPr/>
                    <a:lstStyle/>
                    <a:p>
                      <a:pPr algn="ctr">
                        <a:spcAft>
                          <a:spcPts val="0"/>
                        </a:spcAft>
                      </a:pPr>
                      <a:r>
                        <a:rPr lang="en-US" sz="900" kern="100">
                          <a:effectLst/>
                        </a:rPr>
                        <a:t>04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DedupeResponseHeader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DedupeResponseHeaderGatewayFilterFactory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剔除重复响应头信息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90075217"/>
                  </a:ext>
                </a:extLst>
              </a:tr>
              <a:tr h="186823">
                <a:tc>
                  <a:txBody>
                    <a:bodyPr/>
                    <a:lstStyle/>
                    <a:p>
                      <a:pPr algn="ctr">
                        <a:spcAft>
                          <a:spcPts val="0"/>
                        </a:spcAft>
                      </a:pPr>
                      <a:r>
                        <a:rPr lang="en-US" sz="900" kern="100">
                          <a:effectLst/>
                        </a:rPr>
                        <a:t>05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Hystrix</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HystrixGatewayFilterFactory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为路由引入</a:t>
                      </a:r>
                      <a:r>
                        <a:rPr lang="en-US" sz="900" kern="100">
                          <a:effectLst/>
                        </a:rPr>
                        <a:t>Hystrix</a:t>
                      </a:r>
                      <a:r>
                        <a:rPr lang="zh-CN" sz="900" kern="100">
                          <a:effectLst/>
                        </a:rPr>
                        <a:t>断路器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68678430"/>
                  </a:ext>
                </a:extLst>
              </a:tr>
              <a:tr h="186823">
                <a:tc>
                  <a:txBody>
                    <a:bodyPr/>
                    <a:lstStyle/>
                    <a:p>
                      <a:pPr algn="ctr">
                        <a:spcAft>
                          <a:spcPts val="0"/>
                        </a:spcAft>
                      </a:pPr>
                      <a:r>
                        <a:rPr lang="en-US" sz="900" kern="100">
                          <a:effectLst/>
                        </a:rPr>
                        <a:t>06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FallbackHeaders</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FallbackHeadersGatewayFilterFactory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添加失败回退头信息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19604174"/>
                  </a:ext>
                </a:extLst>
              </a:tr>
              <a:tr h="186823">
                <a:tc>
                  <a:txBody>
                    <a:bodyPr/>
                    <a:lstStyle/>
                    <a:p>
                      <a:pPr algn="ctr">
                        <a:spcAft>
                          <a:spcPts val="0"/>
                        </a:spcAft>
                      </a:pPr>
                      <a:r>
                        <a:rPr lang="en-US" sz="900" kern="100">
                          <a:effectLst/>
                        </a:rPr>
                        <a:t>07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PrefixPath</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PrefixPathGatewayFilterFactory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为原始请求添加前缀</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06138261"/>
                  </a:ext>
                </a:extLst>
              </a:tr>
              <a:tr h="186823">
                <a:tc>
                  <a:txBody>
                    <a:bodyPr/>
                    <a:lstStyle/>
                    <a:p>
                      <a:pPr algn="ctr">
                        <a:spcAft>
                          <a:spcPts val="0"/>
                        </a:spcAft>
                      </a:pPr>
                      <a:r>
                        <a:rPr lang="en-US" sz="900" kern="100">
                          <a:effectLst/>
                        </a:rPr>
                        <a:t>08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PreserveHostHeader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PreserveHostHeaderGatewayFilterFactory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是否要发送原始主机信息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21493504"/>
                  </a:ext>
                </a:extLst>
              </a:tr>
              <a:tr h="186823">
                <a:tc>
                  <a:txBody>
                    <a:bodyPr/>
                    <a:lstStyle/>
                    <a:p>
                      <a:pPr algn="ctr">
                        <a:spcAft>
                          <a:spcPts val="0"/>
                        </a:spcAft>
                      </a:pPr>
                      <a:r>
                        <a:rPr lang="en-US" sz="900" kern="100">
                          <a:effectLst/>
                        </a:rPr>
                        <a:t>09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RequestRateLimiter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RequestRateLimiterGatewayFilterFactory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实现令牌桶限流</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34207460"/>
                  </a:ext>
                </a:extLst>
              </a:tr>
              <a:tr h="186823">
                <a:tc>
                  <a:txBody>
                    <a:bodyPr/>
                    <a:lstStyle/>
                    <a:p>
                      <a:pPr algn="ctr">
                        <a:spcAft>
                          <a:spcPts val="0"/>
                        </a:spcAft>
                      </a:pPr>
                      <a:r>
                        <a:rPr lang="en-US" sz="900" kern="100">
                          <a:effectLst/>
                        </a:rPr>
                        <a:t>10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RedirectTo</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RedirectToGatewayFilterFactory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请求重定向</a:t>
                      </a:r>
                      <a:r>
                        <a:rPr lang="en-US" sz="900" kern="100">
                          <a:effectLst/>
                        </a:rPr>
                        <a:t>URL</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11387471"/>
                  </a:ext>
                </a:extLst>
              </a:tr>
              <a:tr h="186823">
                <a:tc>
                  <a:txBody>
                    <a:bodyPr/>
                    <a:lstStyle/>
                    <a:p>
                      <a:pPr algn="ctr">
                        <a:spcAft>
                          <a:spcPts val="0"/>
                        </a:spcAft>
                      </a:pPr>
                      <a:r>
                        <a:rPr lang="en-US" sz="900" kern="100">
                          <a:effectLst/>
                        </a:rPr>
                        <a:t>11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RemoveRequestHeader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RemoveRequestHeaderGatewayFilterFactory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移除请求头信息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36092326"/>
                  </a:ext>
                </a:extLst>
              </a:tr>
              <a:tr h="186823">
                <a:tc>
                  <a:txBody>
                    <a:bodyPr/>
                    <a:lstStyle/>
                    <a:p>
                      <a:pPr algn="ctr">
                        <a:spcAft>
                          <a:spcPts val="0"/>
                        </a:spcAft>
                      </a:pPr>
                      <a:r>
                        <a:rPr lang="en-US" sz="900" kern="100">
                          <a:effectLst/>
                        </a:rPr>
                        <a:t>12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RemoveRequestParameter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RemoveRequestParameterGatewayFilterFactory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移除请求参数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62371954"/>
                  </a:ext>
                </a:extLst>
              </a:tr>
              <a:tr h="186823">
                <a:tc>
                  <a:txBody>
                    <a:bodyPr/>
                    <a:lstStyle/>
                    <a:p>
                      <a:pPr algn="ctr">
                        <a:spcAft>
                          <a:spcPts val="0"/>
                        </a:spcAft>
                      </a:pPr>
                      <a:r>
                        <a:rPr lang="en-US" sz="900" kern="100">
                          <a:effectLst/>
                        </a:rPr>
                        <a:t>13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RemoveResponseHeader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RemoveResponseHeaderGatewayFilterFactory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移除响应头信息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75027497"/>
                  </a:ext>
                </a:extLst>
              </a:tr>
              <a:tr h="186823">
                <a:tc>
                  <a:txBody>
                    <a:bodyPr/>
                    <a:lstStyle/>
                    <a:p>
                      <a:pPr algn="ctr">
                        <a:spcAft>
                          <a:spcPts val="0"/>
                        </a:spcAft>
                      </a:pPr>
                      <a:r>
                        <a:rPr lang="en-US" sz="900" kern="100">
                          <a:effectLst/>
                        </a:rPr>
                        <a:t>14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RewritePath</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RewritePathGatewayFilterFactory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重写原始请求路径</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96414163"/>
                  </a:ext>
                </a:extLst>
              </a:tr>
              <a:tr h="186823">
                <a:tc>
                  <a:txBody>
                    <a:bodyPr/>
                    <a:lstStyle/>
                    <a:p>
                      <a:pPr algn="ctr">
                        <a:spcAft>
                          <a:spcPts val="0"/>
                        </a:spcAft>
                      </a:pPr>
                      <a:r>
                        <a:rPr lang="en-US" sz="900" kern="100">
                          <a:effectLst/>
                        </a:rPr>
                        <a:t>15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RewriteResponseHeader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RewriteResponseHeaderGatewayFilterFactory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重写原始响应头信息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46647599"/>
                  </a:ext>
                </a:extLst>
              </a:tr>
              <a:tr h="247257">
                <a:tc>
                  <a:txBody>
                    <a:bodyPr/>
                    <a:lstStyle/>
                    <a:p>
                      <a:pPr algn="ctr">
                        <a:spcAft>
                          <a:spcPts val="0"/>
                        </a:spcAft>
                      </a:pPr>
                      <a:r>
                        <a:rPr lang="en-US" sz="900" kern="100">
                          <a:effectLst/>
                        </a:rPr>
                        <a:t>16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RequestHeaderToRequestUri</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RequestHeaderToRequestUriGatewayFilterFactory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请求头信息转为请求</a:t>
                      </a:r>
                      <a:r>
                        <a:rPr lang="en-US" sz="900" kern="100">
                          <a:effectLst/>
                        </a:rPr>
                        <a:t>URI</a:t>
                      </a:r>
                      <a:r>
                        <a:rPr lang="zh-CN" sz="900" kern="100">
                          <a:effectLst/>
                        </a:rPr>
                        <a:t>地址</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96386870"/>
                  </a:ext>
                </a:extLst>
              </a:tr>
              <a:tr h="186823">
                <a:tc>
                  <a:txBody>
                    <a:bodyPr/>
                    <a:lstStyle/>
                    <a:p>
                      <a:pPr algn="ctr">
                        <a:spcAft>
                          <a:spcPts val="0"/>
                        </a:spcAft>
                      </a:pPr>
                      <a:r>
                        <a:rPr lang="en-US" sz="900" kern="100">
                          <a:effectLst/>
                        </a:rPr>
                        <a:t>17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SaveSession</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SaveSessionGatewayFilterFactory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转发前强制保存</a:t>
                      </a:r>
                      <a:r>
                        <a:rPr lang="en-US" sz="900" kern="100">
                          <a:effectLst/>
                        </a:rPr>
                        <a:t>Session</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45767071"/>
                  </a:ext>
                </a:extLst>
              </a:tr>
              <a:tr h="186823">
                <a:tc>
                  <a:txBody>
                    <a:bodyPr/>
                    <a:lstStyle/>
                    <a:p>
                      <a:pPr algn="ctr">
                        <a:spcAft>
                          <a:spcPts val="0"/>
                        </a:spcAft>
                      </a:pPr>
                      <a:r>
                        <a:rPr lang="en-US" sz="900" kern="100">
                          <a:effectLst/>
                        </a:rPr>
                        <a:t>18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SecureHeaders</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SecureHeadersGatewayFilterFactory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添加与安全有关的请求头信息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24265115"/>
                  </a:ext>
                </a:extLst>
              </a:tr>
              <a:tr h="186823">
                <a:tc>
                  <a:txBody>
                    <a:bodyPr/>
                    <a:lstStyle/>
                    <a:p>
                      <a:pPr algn="ctr">
                        <a:spcAft>
                          <a:spcPts val="0"/>
                        </a:spcAft>
                      </a:pPr>
                      <a:r>
                        <a:rPr lang="en-US" sz="900" kern="100">
                          <a:effectLst/>
                        </a:rPr>
                        <a:t>19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SetPath</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SetPathGatewayFilterFactory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修改原始请求路径</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03466134"/>
                  </a:ext>
                </a:extLst>
              </a:tr>
              <a:tr h="186823">
                <a:tc>
                  <a:txBody>
                    <a:bodyPr/>
                    <a:lstStyle/>
                    <a:p>
                      <a:pPr algn="ctr">
                        <a:spcAft>
                          <a:spcPts val="0"/>
                        </a:spcAft>
                      </a:pPr>
                      <a:r>
                        <a:rPr lang="en-US" sz="900" kern="100">
                          <a:effectLst/>
                        </a:rPr>
                        <a:t>20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StripPrefix</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StripPrefixGatewayFilterFactory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截断原始请求路径前缀</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25237852"/>
                  </a:ext>
                </a:extLst>
              </a:tr>
              <a:tr h="186823">
                <a:tc>
                  <a:txBody>
                    <a:bodyPr/>
                    <a:lstStyle/>
                    <a:p>
                      <a:pPr algn="ctr">
                        <a:spcAft>
                          <a:spcPts val="0"/>
                        </a:spcAft>
                      </a:pPr>
                      <a:r>
                        <a:rPr lang="en-US" sz="900" kern="100">
                          <a:effectLst/>
                        </a:rPr>
                        <a:t>21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SetRequestHeader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SetRequestHeaderGatewayFilterFactory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修改原始请求头信息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80740101"/>
                  </a:ext>
                </a:extLst>
              </a:tr>
              <a:tr h="186823">
                <a:tc>
                  <a:txBody>
                    <a:bodyPr/>
                    <a:lstStyle/>
                    <a:p>
                      <a:pPr algn="ctr">
                        <a:spcAft>
                          <a:spcPts val="0"/>
                        </a:spcAft>
                      </a:pPr>
                      <a:r>
                        <a:rPr lang="en-US" sz="900" kern="100">
                          <a:effectLst/>
                        </a:rPr>
                        <a:t>22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SetResponseHeader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SetResponseHeaderGatewayFilterFactory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修改原始响应头信息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85195602"/>
                  </a:ext>
                </a:extLst>
              </a:tr>
              <a:tr h="186823">
                <a:tc>
                  <a:txBody>
                    <a:bodyPr/>
                    <a:lstStyle/>
                    <a:p>
                      <a:pPr algn="ctr">
                        <a:spcAft>
                          <a:spcPts val="0"/>
                        </a:spcAft>
                      </a:pPr>
                      <a:r>
                        <a:rPr lang="en-US" sz="900" kern="100">
                          <a:effectLst/>
                        </a:rPr>
                        <a:t>23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SetStatus</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SetStatusGatewayFilterFactory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设置状态码</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51271066"/>
                  </a:ext>
                </a:extLst>
              </a:tr>
              <a:tr h="186823">
                <a:tc>
                  <a:txBody>
                    <a:bodyPr/>
                    <a:lstStyle/>
                    <a:p>
                      <a:pPr algn="ctr">
                        <a:spcAft>
                          <a:spcPts val="0"/>
                        </a:spcAft>
                      </a:pPr>
                      <a:r>
                        <a:rPr lang="en-US" sz="900" kern="100">
                          <a:effectLst/>
                        </a:rPr>
                        <a:t>24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Retry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RetryGatewayFilterFactory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对指定的响应进行重试</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42332432"/>
                  </a:ext>
                </a:extLst>
              </a:tr>
              <a:tr h="186823">
                <a:tc>
                  <a:txBody>
                    <a:bodyPr/>
                    <a:lstStyle/>
                    <a:p>
                      <a:pPr algn="ctr">
                        <a:spcAft>
                          <a:spcPts val="0"/>
                        </a:spcAft>
                      </a:pPr>
                      <a:r>
                        <a:rPr lang="en-US" sz="900" kern="100">
                          <a:effectLst/>
                        </a:rPr>
                        <a:t>25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RequestSize</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RequestSizeGatewayFilterFactory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设置请求接收的最大数据包</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65537375"/>
                  </a:ext>
                </a:extLst>
              </a:tr>
              <a:tr h="186823">
                <a:tc>
                  <a:txBody>
                    <a:bodyPr/>
                    <a:lstStyle/>
                    <a:p>
                      <a:pPr algn="ctr">
                        <a:spcAft>
                          <a:spcPts val="0"/>
                        </a:spcAft>
                      </a:pPr>
                      <a:r>
                        <a:rPr lang="en-US" sz="900" kern="100">
                          <a:effectLst/>
                        </a:rPr>
                        <a:t>26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ModifyRequestBody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ModifyRequestBodyGatewayFilterFactory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修改原始请求主体内容</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98595516"/>
                  </a:ext>
                </a:extLst>
              </a:tr>
              <a:tr h="186823">
                <a:tc>
                  <a:txBody>
                    <a:bodyPr/>
                    <a:lstStyle/>
                    <a:p>
                      <a:pPr algn="ctr">
                        <a:spcAft>
                          <a:spcPts val="0"/>
                        </a:spcAft>
                      </a:pPr>
                      <a:r>
                        <a:rPr lang="en-US" sz="900" kern="100">
                          <a:effectLst/>
                        </a:rPr>
                        <a:t>27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ModifyResponseBody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ModifyResponseBodyGatewayFilterFactory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修改原始响应主体内容</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43133286"/>
                  </a:ext>
                </a:extLst>
              </a:tr>
              <a:tr h="186823">
                <a:tc>
                  <a:txBody>
                    <a:bodyPr/>
                    <a:lstStyle/>
                    <a:p>
                      <a:pPr algn="ctr">
                        <a:spcAft>
                          <a:spcPts val="0"/>
                        </a:spcAft>
                      </a:pPr>
                      <a:r>
                        <a:rPr lang="en-US" sz="900" kern="100">
                          <a:effectLst/>
                        </a:rPr>
                        <a:t>28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900" kern="100">
                          <a:effectLst/>
                        </a:rPr>
                        <a:t>MapRequestHeader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900" kern="100">
                          <a:effectLst/>
                        </a:rPr>
                        <a:t>MapRequestHeaderGatewayFilterFactory</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900" kern="100">
                          <a:effectLst/>
                        </a:rPr>
                        <a:t>请求头转换</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70809718"/>
                  </a:ext>
                </a:extLst>
              </a:tr>
            </a:tbl>
          </a:graphicData>
        </a:graphic>
      </p:graphicFrame>
    </p:spTree>
    <p:extLst>
      <p:ext uri="{BB962C8B-B14F-4D97-AF65-F5344CB8AC3E}">
        <p14:creationId xmlns:p14="http://schemas.microsoft.com/office/powerpoint/2010/main" val="3467894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为所有的请求添加统一请求参数</a:t>
            </a:r>
            <a:endParaRPr lang="zh-CN" altLang="en-US"/>
          </a:p>
        </p:txBody>
      </p:sp>
      <p:graphicFrame>
        <p:nvGraphicFramePr>
          <p:cNvPr id="4" name="表格 3"/>
          <p:cNvGraphicFramePr>
            <a:graphicFrameLocks noGrp="1"/>
          </p:cNvGraphicFramePr>
          <p:nvPr>
            <p:extLst/>
          </p:nvPr>
        </p:nvGraphicFramePr>
        <p:xfrm>
          <a:off x="224709" y="849086"/>
          <a:ext cx="11708401" cy="5831007"/>
        </p:xfrm>
        <a:graphic>
          <a:graphicData uri="http://schemas.openxmlformats.org/drawingml/2006/table">
            <a:tbl>
              <a:tblPr firstRow="1" firstCol="1" lastRow="1" lastCol="1" bandRow="1" bandCol="1">
                <a:tableStyleId>{5940675A-B579-460E-94D1-54222C63F5DA}</a:tableStyleId>
              </a:tblPr>
              <a:tblGrid>
                <a:gridCol w="11708401">
                  <a:extLst>
                    <a:ext uri="{9D8B030D-6E8A-4147-A177-3AD203B41FA5}">
                      <a16:colId xmlns:a16="http://schemas.microsoft.com/office/drawing/2014/main" val="2508924443"/>
                    </a:ext>
                  </a:extLst>
                </a:gridCol>
              </a:tblGrid>
              <a:tr h="5831007">
                <a:tc>
                  <a:txBody>
                    <a:bodyPr/>
                    <a:lstStyle/>
                    <a:p>
                      <a:r>
                        <a:rPr lang="en-US" sz="1800">
                          <a:effectLst/>
                        </a:rPr>
                        <a:t>spring: 								# Spring</a:t>
                      </a:r>
                      <a:r>
                        <a:rPr lang="zh-CN" sz="1800">
                          <a:effectLst/>
                        </a:rPr>
                        <a:t>配置</a:t>
                      </a:r>
                      <a:r>
                        <a:rPr lang="en-US" sz="1800">
                          <a:effectLst/>
                        </a:rPr>
                        <a:t/>
                      </a:r>
                      <a:br>
                        <a:rPr lang="en-US" sz="1800">
                          <a:effectLst/>
                        </a:rPr>
                      </a:br>
                      <a:r>
                        <a:rPr lang="en-US" sz="1800">
                          <a:effectLst/>
                        </a:rPr>
                        <a:t>  cloud: 							# SpringCloud</a:t>
                      </a:r>
                      <a:r>
                        <a:rPr lang="zh-CN" sz="1800">
                          <a:effectLst/>
                        </a:rPr>
                        <a:t>配置</a:t>
                      </a:r>
                      <a:r>
                        <a:rPr lang="en-US" sz="1800">
                          <a:effectLst/>
                        </a:rPr>
                        <a:t/>
                      </a:r>
                      <a:br>
                        <a:rPr lang="en-US" sz="1800">
                          <a:effectLst/>
                        </a:rPr>
                      </a:br>
                      <a:r>
                        <a:rPr lang="en-US" sz="1800">
                          <a:effectLst/>
                        </a:rPr>
                        <a:t>    gateway: 							# </a:t>
                      </a:r>
                      <a:r>
                        <a:rPr lang="zh-CN" sz="1800">
                          <a:effectLst/>
                        </a:rPr>
                        <a:t>网关配置</a:t>
                      </a:r>
                      <a:r>
                        <a:rPr lang="en-US" sz="1800">
                          <a:effectLst/>
                        </a:rPr>
                        <a:t/>
                      </a:r>
                      <a:br>
                        <a:rPr lang="en-US" sz="1800">
                          <a:effectLst/>
                        </a:rPr>
                      </a:br>
                      <a:r>
                        <a:rPr lang="en-US" sz="1800">
                          <a:effectLst/>
                        </a:rPr>
                        <a:t>      routes: 							# </a:t>
                      </a:r>
                      <a:r>
                        <a:rPr lang="zh-CN" sz="1800">
                          <a:effectLst/>
                        </a:rPr>
                        <a:t>路由配置</a:t>
                      </a:r>
                      <a:r>
                        <a:rPr lang="en-US" sz="1800">
                          <a:effectLst/>
                        </a:rPr>
                        <a:t/>
                      </a:r>
                      <a:br>
                        <a:rPr lang="en-US" sz="1800">
                          <a:effectLst/>
                        </a:rPr>
                      </a:br>
                      <a:r>
                        <a:rPr lang="en-US" sz="1800">
                          <a:effectLst/>
                        </a:rPr>
                        <a:t>        - id: dept 						# </a:t>
                      </a:r>
                      <a:r>
                        <a:rPr lang="zh-CN" sz="1800">
                          <a:effectLst/>
                        </a:rPr>
                        <a:t>路由标记</a:t>
                      </a:r>
                      <a:r>
                        <a:rPr lang="en-US" sz="1800">
                          <a:effectLst/>
                        </a:rPr>
                        <a:t/>
                      </a:r>
                      <a:br>
                        <a:rPr lang="en-US" sz="1800">
                          <a:effectLst/>
                        </a:rPr>
                      </a:br>
                      <a:r>
                        <a:rPr lang="en-US" sz="1800">
                          <a:effectLst/>
                        </a:rPr>
                        <a:t>          uri: lb://dept.provider 					# </a:t>
                      </a:r>
                      <a:r>
                        <a:rPr lang="zh-CN" sz="1800">
                          <a:effectLst/>
                        </a:rPr>
                        <a:t>服务资源匹配</a:t>
                      </a:r>
                      <a:r>
                        <a:rPr lang="en-US" sz="1800">
                          <a:effectLst/>
                        </a:rPr>
                        <a:t/>
                      </a:r>
                      <a:br>
                        <a:rPr lang="en-US" sz="1800">
                          <a:effectLst/>
                        </a:rPr>
                      </a:br>
                      <a:r>
                        <a:rPr lang="en-US" sz="1800">
                          <a:effectLst/>
                        </a:rPr>
                        <a:t>          predicates: 						# </a:t>
                      </a:r>
                      <a:r>
                        <a:rPr lang="zh-CN" sz="1800">
                          <a:effectLst/>
                        </a:rPr>
                        <a:t>路由谓词工厂</a:t>
                      </a:r>
                      <a:r>
                        <a:rPr lang="en-US" sz="1800">
                          <a:effectLst/>
                        </a:rPr>
                        <a:t/>
                      </a:r>
                      <a:br>
                        <a:rPr lang="en-US" sz="1800">
                          <a:effectLst/>
                        </a:rPr>
                      </a:br>
                      <a:r>
                        <a:rPr lang="en-US" sz="1800">
                          <a:effectLst/>
                        </a:rPr>
                        <a:t>            - Path=/** 						# </a:t>
                      </a:r>
                      <a:r>
                        <a:rPr lang="zh-CN" sz="1800">
                          <a:effectLst/>
                        </a:rPr>
                        <a:t>全部资源</a:t>
                      </a:r>
                      <a:r>
                        <a:rPr lang="en-US" sz="1800">
                          <a:effectLst/>
                        </a:rPr>
                        <a:t/>
                      </a:r>
                      <a:br>
                        <a:rPr lang="en-US" sz="1800">
                          <a:effectLst/>
                        </a:rPr>
                      </a:br>
                      <a:r>
                        <a:rPr lang="en-US" sz="1800">
                          <a:effectLst/>
                        </a:rPr>
                        <a:t>          filters: 						# </a:t>
                      </a:r>
                      <a:r>
                        <a:rPr lang="zh-CN" sz="1800">
                          <a:effectLst/>
                        </a:rPr>
                        <a:t>网关过滤工厂</a:t>
                      </a:r>
                      <a:r>
                        <a:rPr lang="en-US" sz="1800">
                          <a:effectLst/>
                        </a:rPr>
                        <a:t/>
                      </a:r>
                      <a:br>
                        <a:rPr lang="en-US" sz="1800">
                          <a:effectLst/>
                        </a:rPr>
                      </a:br>
                      <a:r>
                        <a:rPr lang="en-US" sz="1800">
                          <a:effectLst/>
                        </a:rPr>
                        <a:t>            - AddRequestHeader=Request-Token-Muyan, www.yootk.com 	# </a:t>
                      </a:r>
                      <a:r>
                        <a:rPr lang="zh-CN" sz="1800">
                          <a:effectLst/>
                        </a:rPr>
                        <a:t>添加头信息</a:t>
                      </a:r>
                      <a:r>
                        <a:rPr lang="en-US" sz="1800">
                          <a:effectLst/>
                        </a:rPr>
                        <a:t/>
                      </a:r>
                      <a:br>
                        <a:rPr lang="en-US" sz="1800">
                          <a:effectLst/>
                        </a:rPr>
                      </a:br>
                      <a:r>
                        <a:rPr lang="en-US" sz="1800">
                          <a:effectLst/>
                        </a:rPr>
                        <a:t>            - </a:t>
                      </a:r>
                      <a:r>
                        <a:rPr lang="en-US" sz="1800" u="sng">
                          <a:effectLst/>
                        </a:rPr>
                        <a:t>AddRequestParameter=message, edu.yootk.com</a:t>
                      </a:r>
                      <a:r>
                        <a:rPr lang="en-US" sz="1800">
                          <a:effectLst/>
                        </a:rPr>
                        <a:t> 		# </a:t>
                      </a:r>
                      <a:r>
                        <a:rPr lang="zh-CN" sz="1800">
                          <a:effectLst/>
                        </a:rPr>
                        <a:t>添加请求参数</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2895647790"/>
                  </a:ext>
                </a:extLst>
              </a:tr>
            </a:tbl>
          </a:graphicData>
        </a:graphic>
      </p:graphicFrame>
    </p:spTree>
    <p:extLst>
      <p:ext uri="{BB962C8B-B14F-4D97-AF65-F5344CB8AC3E}">
        <p14:creationId xmlns:p14="http://schemas.microsoft.com/office/powerpoint/2010/main" val="36080630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MapRequestHeader</a:t>
            </a:r>
            <a:r>
              <a:rPr lang="zh-CN" altLang="zh-CN"/>
              <a:t>请求头转换过滤器</a:t>
            </a:r>
            <a:endParaRPr lang="zh-CN" altLang="en-US"/>
          </a:p>
        </p:txBody>
      </p:sp>
      <p:graphicFrame>
        <p:nvGraphicFramePr>
          <p:cNvPr id="4" name="表格 3"/>
          <p:cNvGraphicFramePr>
            <a:graphicFrameLocks noGrp="1"/>
          </p:cNvGraphicFramePr>
          <p:nvPr>
            <p:extLst/>
          </p:nvPr>
        </p:nvGraphicFramePr>
        <p:xfrm>
          <a:off x="217057" y="849087"/>
          <a:ext cx="11712227" cy="5777444"/>
        </p:xfrm>
        <a:graphic>
          <a:graphicData uri="http://schemas.openxmlformats.org/drawingml/2006/table">
            <a:tbl>
              <a:tblPr firstRow="1" firstCol="1" lastRow="1" lastCol="1" bandRow="1" bandCol="1">
                <a:tableStyleId>{5940675A-B579-460E-94D1-54222C63F5DA}</a:tableStyleId>
              </a:tblPr>
              <a:tblGrid>
                <a:gridCol w="11712227">
                  <a:extLst>
                    <a:ext uri="{9D8B030D-6E8A-4147-A177-3AD203B41FA5}">
                      <a16:colId xmlns:a16="http://schemas.microsoft.com/office/drawing/2014/main" val="3585528246"/>
                    </a:ext>
                  </a:extLst>
                </a:gridCol>
              </a:tblGrid>
              <a:tr h="5777444">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gateway: 							# </a:t>
                      </a:r>
                      <a:r>
                        <a:rPr lang="zh-CN" sz="1600">
                          <a:effectLst/>
                        </a:rPr>
                        <a:t>网关配置</a:t>
                      </a:r>
                      <a:r>
                        <a:rPr lang="en-US" sz="1600">
                          <a:effectLst/>
                        </a:rPr>
                        <a:t/>
                      </a:r>
                      <a:br>
                        <a:rPr lang="en-US" sz="1600">
                          <a:effectLst/>
                        </a:rPr>
                      </a:br>
                      <a:r>
                        <a:rPr lang="en-US" sz="1600">
                          <a:effectLst/>
                        </a:rPr>
                        <a:t>      routes: 							# </a:t>
                      </a:r>
                      <a:r>
                        <a:rPr lang="zh-CN" sz="1600">
                          <a:effectLst/>
                        </a:rPr>
                        <a:t>路由配置</a:t>
                      </a:r>
                      <a:r>
                        <a:rPr lang="en-US" sz="1600">
                          <a:effectLst/>
                        </a:rPr>
                        <a:t/>
                      </a:r>
                      <a:br>
                        <a:rPr lang="en-US" sz="1600">
                          <a:effectLst/>
                        </a:rPr>
                      </a:br>
                      <a:r>
                        <a:rPr lang="en-US" sz="1600">
                          <a:effectLst/>
                        </a:rPr>
                        <a:t>        - id: dept 						# </a:t>
                      </a:r>
                      <a:r>
                        <a:rPr lang="zh-CN" sz="1600">
                          <a:effectLst/>
                        </a:rPr>
                        <a:t>路由标记</a:t>
                      </a:r>
                      <a:r>
                        <a:rPr lang="en-US" sz="1600">
                          <a:effectLst/>
                        </a:rPr>
                        <a:t/>
                      </a:r>
                      <a:br>
                        <a:rPr lang="en-US" sz="1600">
                          <a:effectLst/>
                        </a:rPr>
                      </a:br>
                      <a:r>
                        <a:rPr lang="en-US" sz="1600">
                          <a:effectLst/>
                        </a:rPr>
                        <a:t>          uri: lb://dept.provider 					# </a:t>
                      </a:r>
                      <a:r>
                        <a:rPr lang="zh-CN" sz="1600">
                          <a:effectLst/>
                        </a:rPr>
                        <a:t>服务资源匹配</a:t>
                      </a:r>
                      <a:r>
                        <a:rPr lang="en-US" sz="1600">
                          <a:effectLst/>
                        </a:rPr>
                        <a:t/>
                      </a:r>
                      <a:br>
                        <a:rPr lang="en-US" sz="1600">
                          <a:effectLst/>
                        </a:rPr>
                      </a:br>
                      <a:r>
                        <a:rPr lang="en-US" sz="1600">
                          <a:effectLst/>
                        </a:rPr>
                        <a:t>          predicates: 						# </a:t>
                      </a:r>
                      <a:r>
                        <a:rPr lang="zh-CN" sz="1600">
                          <a:effectLst/>
                        </a:rPr>
                        <a:t>路由谓词工厂</a:t>
                      </a:r>
                      <a:r>
                        <a:rPr lang="en-US" sz="1600">
                          <a:effectLst/>
                        </a:rPr>
                        <a:t/>
                      </a:r>
                      <a:br>
                        <a:rPr lang="en-US" sz="1600">
                          <a:effectLst/>
                        </a:rPr>
                      </a:br>
                      <a:r>
                        <a:rPr lang="en-US" sz="1600">
                          <a:effectLst/>
                        </a:rPr>
                        <a:t>            - Path=/** 						# </a:t>
                      </a:r>
                      <a:r>
                        <a:rPr lang="zh-CN" sz="1600">
                          <a:effectLst/>
                        </a:rPr>
                        <a:t>全部资源</a:t>
                      </a:r>
                      <a:r>
                        <a:rPr lang="en-US" sz="1600">
                          <a:effectLst/>
                        </a:rPr>
                        <a:t/>
                      </a:r>
                      <a:br>
                        <a:rPr lang="en-US" sz="1600">
                          <a:effectLst/>
                        </a:rPr>
                      </a:br>
                      <a:r>
                        <a:rPr lang="en-US" sz="1600">
                          <a:effectLst/>
                        </a:rPr>
                        <a:t>          filters: 						# </a:t>
                      </a:r>
                      <a:r>
                        <a:rPr lang="zh-CN" sz="1600">
                          <a:effectLst/>
                        </a:rPr>
                        <a:t>网关过滤工厂</a:t>
                      </a:r>
                      <a:r>
                        <a:rPr lang="en-US" sz="1600">
                          <a:effectLst/>
                        </a:rPr>
                        <a:t/>
                      </a:r>
                      <a:br>
                        <a:rPr lang="en-US" sz="1600">
                          <a:effectLst/>
                        </a:rPr>
                      </a:br>
                      <a:r>
                        <a:rPr lang="en-US" sz="1600">
                          <a:effectLst/>
                        </a:rPr>
                        <a:t>            - </a:t>
                      </a:r>
                      <a:r>
                        <a:rPr lang="en-US" sz="1600" u="sng">
                          <a:effectLst/>
                        </a:rPr>
                        <a:t>MapRequestHeader=Request-Token-Muyan, Muyan-Yootk-Key</a:t>
                      </a:r>
                      <a:r>
                        <a:rPr lang="en-US" sz="1600">
                          <a:effectLst/>
                        </a:rPr>
                        <a:t> 	# </a:t>
                      </a:r>
                      <a:r>
                        <a:rPr lang="zh-CN" sz="1600">
                          <a:effectLst/>
                        </a:rPr>
                        <a:t>请求头转换</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935121297"/>
                  </a:ext>
                </a:extLst>
              </a:tr>
            </a:tbl>
          </a:graphicData>
        </a:graphic>
      </p:graphicFrame>
    </p:spTree>
    <p:extLst>
      <p:ext uri="{BB962C8B-B14F-4D97-AF65-F5344CB8AC3E}">
        <p14:creationId xmlns:p14="http://schemas.microsoft.com/office/powerpoint/2010/main" val="10404033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重定向到指定路径</a:t>
            </a:r>
            <a:endParaRPr lang="zh-CN" altLang="en-US"/>
          </a:p>
        </p:txBody>
      </p:sp>
      <p:graphicFrame>
        <p:nvGraphicFramePr>
          <p:cNvPr id="4" name="表格 3"/>
          <p:cNvGraphicFramePr>
            <a:graphicFrameLocks noGrp="1"/>
          </p:cNvGraphicFramePr>
          <p:nvPr>
            <p:extLst/>
          </p:nvPr>
        </p:nvGraphicFramePr>
        <p:xfrm>
          <a:off x="217058" y="849086"/>
          <a:ext cx="11689272" cy="5785095"/>
        </p:xfrm>
        <a:graphic>
          <a:graphicData uri="http://schemas.openxmlformats.org/drawingml/2006/table">
            <a:tbl>
              <a:tblPr firstRow="1" firstCol="1" lastRow="1" lastCol="1" bandRow="1" bandCol="1">
                <a:tableStyleId>{5940675A-B579-460E-94D1-54222C63F5DA}</a:tableStyleId>
              </a:tblPr>
              <a:tblGrid>
                <a:gridCol w="11689272">
                  <a:extLst>
                    <a:ext uri="{9D8B030D-6E8A-4147-A177-3AD203B41FA5}">
                      <a16:colId xmlns:a16="http://schemas.microsoft.com/office/drawing/2014/main" val="3986597500"/>
                    </a:ext>
                  </a:extLst>
                </a:gridCol>
              </a:tblGrid>
              <a:tr h="5785095">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gateway: 							# </a:t>
                      </a:r>
                      <a:r>
                        <a:rPr lang="zh-CN" sz="1600">
                          <a:effectLst/>
                        </a:rPr>
                        <a:t>网关配置</a:t>
                      </a:r>
                      <a:r>
                        <a:rPr lang="en-US" sz="1600">
                          <a:effectLst/>
                        </a:rPr>
                        <a:t/>
                      </a:r>
                      <a:br>
                        <a:rPr lang="en-US" sz="1600">
                          <a:effectLst/>
                        </a:rPr>
                      </a:br>
                      <a:r>
                        <a:rPr lang="en-US" sz="1600">
                          <a:effectLst/>
                        </a:rPr>
                        <a:t>      routes: 							# </a:t>
                      </a:r>
                      <a:r>
                        <a:rPr lang="zh-CN" sz="1600">
                          <a:effectLst/>
                        </a:rPr>
                        <a:t>路由配置</a:t>
                      </a:r>
                      <a:r>
                        <a:rPr lang="en-US" sz="1600">
                          <a:effectLst/>
                        </a:rPr>
                        <a:t/>
                      </a:r>
                      <a:br>
                        <a:rPr lang="en-US" sz="1600">
                          <a:effectLst/>
                        </a:rPr>
                      </a:br>
                      <a:r>
                        <a:rPr lang="en-US" sz="1600">
                          <a:effectLst/>
                        </a:rPr>
                        <a:t>        - id: dept 						# </a:t>
                      </a:r>
                      <a:r>
                        <a:rPr lang="zh-CN" sz="1600">
                          <a:effectLst/>
                        </a:rPr>
                        <a:t>路由标记</a:t>
                      </a:r>
                      <a:r>
                        <a:rPr lang="en-US" sz="1600">
                          <a:effectLst/>
                        </a:rPr>
                        <a:t/>
                      </a:r>
                      <a:br>
                        <a:rPr lang="en-US" sz="1600">
                          <a:effectLst/>
                        </a:rPr>
                      </a:br>
                      <a:r>
                        <a:rPr lang="en-US" sz="1600">
                          <a:effectLst/>
                        </a:rPr>
                        <a:t>          uri: lb://dept.provider 					# </a:t>
                      </a:r>
                      <a:r>
                        <a:rPr lang="zh-CN" sz="1600">
                          <a:effectLst/>
                        </a:rPr>
                        <a:t>服务资源匹配</a:t>
                      </a:r>
                      <a:r>
                        <a:rPr lang="en-US" sz="1600">
                          <a:effectLst/>
                        </a:rPr>
                        <a:t/>
                      </a:r>
                      <a:br>
                        <a:rPr lang="en-US" sz="1600">
                          <a:effectLst/>
                        </a:rPr>
                      </a:br>
                      <a:r>
                        <a:rPr lang="en-US" sz="1600">
                          <a:effectLst/>
                        </a:rPr>
                        <a:t>          predicates: 						# </a:t>
                      </a:r>
                      <a:r>
                        <a:rPr lang="zh-CN" sz="1600">
                          <a:effectLst/>
                        </a:rPr>
                        <a:t>路由谓词工厂</a:t>
                      </a:r>
                      <a:r>
                        <a:rPr lang="en-US" sz="1600">
                          <a:effectLst/>
                        </a:rPr>
                        <a:t/>
                      </a:r>
                      <a:br>
                        <a:rPr lang="en-US" sz="1600">
                          <a:effectLst/>
                        </a:rPr>
                      </a:br>
                      <a:r>
                        <a:rPr lang="en-US" sz="1600">
                          <a:effectLst/>
                        </a:rPr>
                        <a:t>            - Path=/** 						# </a:t>
                      </a:r>
                      <a:r>
                        <a:rPr lang="zh-CN" sz="1600">
                          <a:effectLst/>
                        </a:rPr>
                        <a:t>全部资源</a:t>
                      </a:r>
                      <a:r>
                        <a:rPr lang="en-US" sz="1600">
                          <a:effectLst/>
                        </a:rPr>
                        <a:t/>
                      </a:r>
                      <a:br>
                        <a:rPr lang="en-US" sz="1600">
                          <a:effectLst/>
                        </a:rPr>
                      </a:br>
                      <a:r>
                        <a:rPr lang="en-US" sz="1600">
                          <a:effectLst/>
                        </a:rPr>
                        <a:t>          filters: 						# </a:t>
                      </a:r>
                      <a:r>
                        <a:rPr lang="zh-CN" sz="1600">
                          <a:effectLst/>
                        </a:rPr>
                        <a:t>网关过滤工厂</a:t>
                      </a:r>
                      <a:r>
                        <a:rPr lang="en-US" sz="1600">
                          <a:effectLst/>
                        </a:rPr>
                        <a:t/>
                      </a:r>
                      <a:br>
                        <a:rPr lang="en-US" sz="1600">
                          <a:effectLst/>
                        </a:rPr>
                      </a:br>
                      <a:r>
                        <a:rPr lang="en-US" sz="1600">
                          <a:effectLst/>
                        </a:rPr>
                        <a:t>            - </a:t>
                      </a:r>
                      <a:r>
                        <a:rPr lang="en-US" sz="1600" u="sng">
                          <a:effectLst/>
                        </a:rPr>
                        <a:t>RemoveRequestHeader=Request-Token-Muyan</a:t>
                      </a:r>
                      <a:r>
                        <a:rPr lang="en-US" sz="1600">
                          <a:effectLst/>
                        </a:rPr>
                        <a:t> 		# </a:t>
                      </a:r>
                      <a:r>
                        <a:rPr lang="zh-CN" sz="1600">
                          <a:effectLst/>
                        </a:rPr>
                        <a:t>删除头信息</a:t>
                      </a:r>
                      <a:r>
                        <a:rPr lang="en-US" sz="1600">
                          <a:effectLst/>
                        </a:rPr>
                        <a:t/>
                      </a:r>
                      <a:br>
                        <a:rPr lang="en-US" sz="1600">
                          <a:effectLst/>
                        </a:rPr>
                      </a:br>
                      <a:r>
                        <a:rPr lang="en-US" sz="1600">
                          <a:effectLst/>
                        </a:rPr>
                        <a:t>            - </a:t>
                      </a:r>
                      <a:r>
                        <a:rPr lang="en-US" sz="1600" u="sng">
                          <a:effectLst/>
                        </a:rPr>
                        <a:t>RedirectTo=302, https://www.yootk.com</a:t>
                      </a:r>
                      <a:r>
                        <a:rPr lang="en-US" sz="1600">
                          <a:effectLst/>
                        </a:rPr>
                        <a:t> 			# </a:t>
                      </a:r>
                      <a:r>
                        <a:rPr lang="zh-CN" sz="1600">
                          <a:effectLst/>
                        </a:rPr>
                        <a:t>必须设置</a:t>
                      </a:r>
                      <a:r>
                        <a:rPr lang="en-US" sz="1600">
                          <a:effectLst/>
                        </a:rPr>
                        <a:t>3xx</a:t>
                      </a:r>
                      <a:r>
                        <a:rPr lang="zh-CN" sz="1600">
                          <a:effectLst/>
                        </a:rPr>
                        <a:t>的状态码</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4196920236"/>
                  </a:ext>
                </a:extLst>
              </a:tr>
            </a:tbl>
          </a:graphicData>
        </a:graphic>
      </p:graphicFrame>
    </p:spTree>
    <p:extLst>
      <p:ext uri="{BB962C8B-B14F-4D97-AF65-F5344CB8AC3E}">
        <p14:creationId xmlns:p14="http://schemas.microsoft.com/office/powerpoint/2010/main" val="28186180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自定义过滤工厂类</a:t>
            </a:r>
            <a:endParaRPr lang="zh-CN" altLang="en-US"/>
          </a:p>
        </p:txBody>
      </p:sp>
      <p:sp>
        <p:nvSpPr>
          <p:cNvPr id="3" name="内容占位符 2"/>
          <p:cNvSpPr>
            <a:spLocks noGrp="1"/>
          </p:cNvSpPr>
          <p:nvPr>
            <p:ph idx="1"/>
          </p:nvPr>
        </p:nvSpPr>
        <p:spPr/>
        <p:txBody>
          <a:bodyPr/>
          <a:lstStyle/>
          <a:p>
            <a:r>
              <a:rPr lang="zh-CN" altLang="zh-CN"/>
              <a:t>不同的项目对于网关的过滤有不同的处理要求，而这些要求在内置过滤工厂类中不一定都有实现，所以开发者需要根据自身的需要来创建属于自己的过滤工厂类，可以直接实现</a:t>
            </a:r>
            <a:r>
              <a:rPr lang="en-US" altLang="zh-CN"/>
              <a:t>GatewayFilterFactory</a:t>
            </a:r>
            <a:r>
              <a:rPr lang="zh-CN" altLang="zh-CN"/>
              <a:t>或者继承相关抽象子类来进行定义，在本节中将实现一个访问日志记录的过滤工厂类</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55" y="2384498"/>
            <a:ext cx="11280678" cy="274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3988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创建日志网关过滤器工厂类</a:t>
            </a:r>
            <a:endParaRPr lang="zh-CN" altLang="en-US"/>
          </a:p>
        </p:txBody>
      </p:sp>
      <p:graphicFrame>
        <p:nvGraphicFramePr>
          <p:cNvPr id="4" name="表格 3"/>
          <p:cNvGraphicFramePr>
            <a:graphicFrameLocks noGrp="1"/>
          </p:cNvGraphicFramePr>
          <p:nvPr>
            <p:extLst/>
          </p:nvPr>
        </p:nvGraphicFramePr>
        <p:xfrm>
          <a:off x="213232" y="849086"/>
          <a:ext cx="11700750" cy="5792747"/>
        </p:xfrm>
        <a:graphic>
          <a:graphicData uri="http://schemas.openxmlformats.org/drawingml/2006/table">
            <a:tbl>
              <a:tblPr firstRow="1" firstCol="1" lastRow="1" lastCol="1" bandRow="1" bandCol="1">
                <a:tableStyleId>{5940675A-B579-460E-94D1-54222C63F5DA}</a:tableStyleId>
              </a:tblPr>
              <a:tblGrid>
                <a:gridCol w="11700750">
                  <a:extLst>
                    <a:ext uri="{9D8B030D-6E8A-4147-A177-3AD203B41FA5}">
                      <a16:colId xmlns:a16="http://schemas.microsoft.com/office/drawing/2014/main" val="2518535126"/>
                    </a:ext>
                  </a:extLst>
                </a:gridCol>
              </a:tblGrid>
              <a:tr h="5792747">
                <a:tc>
                  <a:txBody>
                    <a:bodyPr/>
                    <a:lstStyle/>
                    <a:p>
                      <a:r>
                        <a:rPr lang="en-US" sz="1600">
                          <a:effectLst/>
                        </a:rPr>
                        <a:t>package com.yootk.gateway.filter;</a:t>
                      </a:r>
                      <a:br>
                        <a:rPr lang="en-US" sz="1600">
                          <a:effectLst/>
                        </a:rPr>
                      </a:br>
                      <a:r>
                        <a:rPr lang="en-US" sz="1600">
                          <a:effectLst/>
                        </a:rPr>
                        <a:t>@Slf4j</a:t>
                      </a:r>
                      <a:br>
                        <a:rPr lang="en-US" sz="1600">
                          <a:effectLst/>
                        </a:rPr>
                      </a:br>
                      <a:r>
                        <a:rPr lang="en-US" sz="1600">
                          <a:effectLst/>
                        </a:rPr>
                        <a:t>@Component</a:t>
                      </a:r>
                      <a:br>
                        <a:rPr lang="en-US" sz="1600">
                          <a:effectLst/>
                        </a:rPr>
                      </a:br>
                      <a:r>
                        <a:rPr lang="en-US" sz="1600">
                          <a:effectLst/>
                        </a:rPr>
                        <a:t>public class Log</a:t>
                      </a:r>
                      <a:r>
                        <a:rPr lang="en-US" sz="1600" u="sng">
                          <a:effectLst/>
                        </a:rPr>
                        <a:t>GatewayFilterFactory</a:t>
                      </a:r>
                      <a:r>
                        <a:rPr lang="en-US" sz="1600">
                          <a:effectLst/>
                        </a:rPr>
                        <a:t> extends AbstractNameValueGatewayFilterFactory {</a:t>
                      </a:r>
                      <a:br>
                        <a:rPr lang="en-US" sz="1600">
                          <a:effectLst/>
                        </a:rPr>
                      </a:br>
                      <a:r>
                        <a:rPr lang="en-US" sz="1600">
                          <a:effectLst/>
                        </a:rPr>
                        <a:t>    @Override</a:t>
                      </a:r>
                      <a:br>
                        <a:rPr lang="en-US" sz="1600">
                          <a:effectLst/>
                        </a:rPr>
                      </a:br>
                      <a:r>
                        <a:rPr lang="en-US" sz="1600">
                          <a:effectLst/>
                        </a:rPr>
                        <a:t>    public GatewayFilter apply(NameValueConfig config) {</a:t>
                      </a:r>
                      <a:br>
                        <a:rPr lang="en-US" sz="1600">
                          <a:effectLst/>
                        </a:rPr>
                      </a:br>
                      <a:r>
                        <a:rPr lang="en-US" sz="1600">
                          <a:effectLst/>
                        </a:rPr>
                        <a:t>        return (exchange, chain) -&gt; {</a:t>
                      </a:r>
                      <a:br>
                        <a:rPr lang="en-US" sz="1600">
                          <a:effectLst/>
                        </a:rPr>
                      </a:br>
                      <a:r>
                        <a:rPr lang="en-US" sz="1600">
                          <a:effectLst/>
                        </a:rPr>
                        <a:t>            ServerHttpRequest request = exchange.getRequest().mutate().build();</a:t>
                      </a:r>
                      <a:br>
                        <a:rPr lang="en-US" sz="1600">
                          <a:effectLst/>
                        </a:rPr>
                      </a:br>
                      <a:r>
                        <a:rPr lang="en-US" sz="1600">
                          <a:effectLst/>
                        </a:rPr>
                        <a:t>            ServerWebExchange webExchange = exchange.mutate().request(request).build();</a:t>
                      </a:r>
                      <a:br>
                        <a:rPr lang="en-US" sz="1600">
                          <a:effectLst/>
                        </a:rPr>
                      </a:br>
                      <a:r>
                        <a:rPr lang="en-US" sz="1600">
                          <a:effectLst/>
                        </a:rPr>
                        <a:t>            log.info("</a:t>
                      </a:r>
                      <a:r>
                        <a:rPr lang="zh-CN" sz="1600">
                          <a:effectLst/>
                        </a:rPr>
                        <a:t>配置参数：</a:t>
                      </a:r>
                      <a:r>
                        <a:rPr lang="en-US" sz="1600">
                          <a:effectLst/>
                        </a:rPr>
                        <a:t>{}, {}", config.getName(), config.getValue());</a:t>
                      </a:r>
                      <a:br>
                        <a:rPr lang="en-US" sz="1600">
                          <a:effectLst/>
                        </a:rPr>
                      </a:br>
                      <a:r>
                        <a:rPr lang="en-US" sz="1600">
                          <a:effectLst/>
                        </a:rPr>
                        <a:t>            log.info("</a:t>
                      </a:r>
                      <a:r>
                        <a:rPr lang="zh-CN" sz="1600">
                          <a:effectLst/>
                        </a:rPr>
                        <a:t>请求路径：</a:t>
                      </a:r>
                      <a:r>
                        <a:rPr lang="en-US" sz="1600">
                          <a:effectLst/>
                        </a:rPr>
                        <a:t>{}</a:t>
                      </a:r>
                      <a:r>
                        <a:rPr lang="zh-CN" sz="1600">
                          <a:effectLst/>
                        </a:rPr>
                        <a:t>、请求模式：</a:t>
                      </a:r>
                      <a:r>
                        <a:rPr lang="en-US" sz="1600">
                          <a:effectLst/>
                        </a:rPr>
                        <a:t>{}", request.getPath(), request.getMethod());</a:t>
                      </a:r>
                      <a:br>
                        <a:rPr lang="en-US" sz="1600">
                          <a:effectLst/>
                        </a:rPr>
                      </a:br>
                      <a:r>
                        <a:rPr lang="en-US" sz="1600">
                          <a:effectLst/>
                        </a:rPr>
                        <a:t>            return chain.filter(webExchange);</a:t>
                      </a:r>
                      <a:br>
                        <a:rPr lang="en-US" sz="1600">
                          <a:effectLst/>
                        </a:rPr>
                      </a:br>
                      <a:r>
                        <a:rPr lang="en-US" sz="1600">
                          <a:effectLst/>
                        </a:rPr>
                        <a:t>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449560443"/>
                  </a:ext>
                </a:extLst>
              </a:tr>
            </a:tbl>
          </a:graphicData>
        </a:graphic>
      </p:graphicFrame>
    </p:spTree>
    <p:extLst>
      <p:ext uri="{BB962C8B-B14F-4D97-AF65-F5344CB8AC3E}">
        <p14:creationId xmlns:p14="http://schemas.microsoft.com/office/powerpoint/2010/main" val="5606908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中配置日志过滤工厂</a:t>
            </a:r>
            <a:endParaRPr lang="zh-CN" altLang="en-US"/>
          </a:p>
        </p:txBody>
      </p:sp>
      <p:graphicFrame>
        <p:nvGraphicFramePr>
          <p:cNvPr id="4" name="表格 3"/>
          <p:cNvGraphicFramePr>
            <a:graphicFrameLocks noGrp="1"/>
          </p:cNvGraphicFramePr>
          <p:nvPr>
            <p:extLst/>
          </p:nvPr>
        </p:nvGraphicFramePr>
        <p:xfrm>
          <a:off x="205580" y="909534"/>
          <a:ext cx="11708402" cy="5755256"/>
        </p:xfrm>
        <a:graphic>
          <a:graphicData uri="http://schemas.openxmlformats.org/drawingml/2006/table">
            <a:tbl>
              <a:tblPr firstRow="1" firstCol="1" lastRow="1" lastCol="1" bandRow="1" bandCol="1">
                <a:tableStyleId>{5940675A-B579-460E-94D1-54222C63F5DA}</a:tableStyleId>
              </a:tblPr>
              <a:tblGrid>
                <a:gridCol w="11708402">
                  <a:extLst>
                    <a:ext uri="{9D8B030D-6E8A-4147-A177-3AD203B41FA5}">
                      <a16:colId xmlns:a16="http://schemas.microsoft.com/office/drawing/2014/main" val="3866505105"/>
                    </a:ext>
                  </a:extLst>
                </a:gridCol>
              </a:tblGrid>
              <a:tr h="5755256">
                <a:tc>
                  <a:txBody>
                    <a:bodyPr/>
                    <a:lstStyle/>
                    <a:p>
                      <a:r>
                        <a:rPr lang="en-US" sz="1400">
                          <a:effectLst/>
                        </a:rPr>
                        <a:t>spring: 								# Spring</a:t>
                      </a:r>
                      <a:r>
                        <a:rPr lang="zh-CN" sz="1400">
                          <a:effectLst/>
                        </a:rPr>
                        <a:t>配置</a:t>
                      </a:r>
                      <a:r>
                        <a:rPr lang="en-US" sz="1400">
                          <a:effectLst/>
                        </a:rPr>
                        <a:t/>
                      </a:r>
                      <a:br>
                        <a:rPr lang="en-US" sz="1400">
                          <a:effectLst/>
                        </a:rPr>
                      </a:br>
                      <a:r>
                        <a:rPr lang="en-US" sz="1400">
                          <a:effectLst/>
                        </a:rPr>
                        <a:t>  cloud: 							# SpringCloud</a:t>
                      </a:r>
                      <a:r>
                        <a:rPr lang="zh-CN" sz="1400">
                          <a:effectLst/>
                        </a:rPr>
                        <a:t>配置</a:t>
                      </a:r>
                      <a:r>
                        <a:rPr lang="en-US" sz="1400">
                          <a:effectLst/>
                        </a:rPr>
                        <a:t/>
                      </a:r>
                      <a:br>
                        <a:rPr lang="en-US" sz="1400">
                          <a:effectLst/>
                        </a:rPr>
                      </a:br>
                      <a:r>
                        <a:rPr lang="en-US" sz="1400">
                          <a:effectLst/>
                        </a:rPr>
                        <a:t>    gateway: 							# </a:t>
                      </a:r>
                      <a:r>
                        <a:rPr lang="zh-CN" sz="1400">
                          <a:effectLst/>
                        </a:rPr>
                        <a:t>网关配置</a:t>
                      </a:r>
                      <a:r>
                        <a:rPr lang="en-US" sz="1400">
                          <a:effectLst/>
                        </a:rPr>
                        <a:t/>
                      </a:r>
                      <a:br>
                        <a:rPr lang="en-US" sz="1400">
                          <a:effectLst/>
                        </a:rPr>
                      </a:br>
                      <a:r>
                        <a:rPr lang="en-US" sz="1400">
                          <a:effectLst/>
                        </a:rPr>
                        <a:t>      routes: 							# </a:t>
                      </a:r>
                      <a:r>
                        <a:rPr lang="zh-CN" sz="1400">
                          <a:effectLst/>
                        </a:rPr>
                        <a:t>路由配置</a:t>
                      </a:r>
                      <a:r>
                        <a:rPr lang="en-US" sz="1400">
                          <a:effectLst/>
                        </a:rPr>
                        <a:t/>
                      </a:r>
                      <a:br>
                        <a:rPr lang="en-US" sz="1400">
                          <a:effectLst/>
                        </a:rPr>
                      </a:br>
                      <a:r>
                        <a:rPr lang="en-US" sz="1400">
                          <a:effectLst/>
                        </a:rPr>
                        <a:t>        - id: dept 						# </a:t>
                      </a:r>
                      <a:r>
                        <a:rPr lang="zh-CN" sz="1400">
                          <a:effectLst/>
                        </a:rPr>
                        <a:t>路由标记</a:t>
                      </a:r>
                      <a:r>
                        <a:rPr lang="en-US" sz="1400">
                          <a:effectLst/>
                        </a:rPr>
                        <a:t/>
                      </a:r>
                      <a:br>
                        <a:rPr lang="en-US" sz="1400">
                          <a:effectLst/>
                        </a:rPr>
                      </a:br>
                      <a:r>
                        <a:rPr lang="en-US" sz="1400">
                          <a:effectLst/>
                        </a:rPr>
                        <a:t>          uri: lb://dept.provider 					# </a:t>
                      </a:r>
                      <a:r>
                        <a:rPr lang="zh-CN" sz="1400">
                          <a:effectLst/>
                        </a:rPr>
                        <a:t>服务资源匹配</a:t>
                      </a:r>
                      <a:r>
                        <a:rPr lang="en-US" sz="1400">
                          <a:effectLst/>
                        </a:rPr>
                        <a:t/>
                      </a:r>
                      <a:br>
                        <a:rPr lang="en-US" sz="1400">
                          <a:effectLst/>
                        </a:rPr>
                      </a:br>
                      <a:r>
                        <a:rPr lang="en-US" sz="1400">
                          <a:effectLst/>
                        </a:rPr>
                        <a:t>          predicates: 						# </a:t>
                      </a:r>
                      <a:r>
                        <a:rPr lang="zh-CN" sz="1400">
                          <a:effectLst/>
                        </a:rPr>
                        <a:t>路由谓词工厂</a:t>
                      </a:r>
                      <a:r>
                        <a:rPr lang="en-US" sz="1400">
                          <a:effectLst/>
                        </a:rPr>
                        <a:t/>
                      </a:r>
                      <a:br>
                        <a:rPr lang="en-US" sz="1400">
                          <a:effectLst/>
                        </a:rPr>
                      </a:br>
                      <a:r>
                        <a:rPr lang="en-US" sz="1400">
                          <a:effectLst/>
                        </a:rPr>
                        <a:t>            - Path=/** 						# </a:t>
                      </a:r>
                      <a:r>
                        <a:rPr lang="zh-CN" sz="1400">
                          <a:effectLst/>
                        </a:rPr>
                        <a:t>全部资源</a:t>
                      </a:r>
                      <a:r>
                        <a:rPr lang="en-US" sz="1400">
                          <a:effectLst/>
                        </a:rPr>
                        <a:t/>
                      </a:r>
                      <a:br>
                        <a:rPr lang="en-US" sz="1400">
                          <a:effectLst/>
                        </a:rPr>
                      </a:br>
                      <a:r>
                        <a:rPr lang="en-US" sz="1400">
                          <a:effectLst/>
                        </a:rPr>
                        <a:t>          filters: 						# </a:t>
                      </a:r>
                      <a:r>
                        <a:rPr lang="zh-CN" sz="1400">
                          <a:effectLst/>
                        </a:rPr>
                        <a:t>网关过滤工厂</a:t>
                      </a:r>
                      <a:r>
                        <a:rPr lang="en-US" sz="1400">
                          <a:effectLst/>
                        </a:rPr>
                        <a:t/>
                      </a:r>
                      <a:br>
                        <a:rPr lang="en-US" sz="1400">
                          <a:effectLst/>
                        </a:rPr>
                      </a:br>
                      <a:r>
                        <a:rPr lang="en-US" sz="1400">
                          <a:effectLst/>
                        </a:rPr>
                        <a:t>            - Log=muyan, yootk 					# </a:t>
                      </a:r>
                      <a:r>
                        <a:rPr lang="zh-CN" sz="1400">
                          <a:effectLst/>
                        </a:rPr>
                        <a:t>网关日志</a:t>
                      </a:r>
                      <a:r>
                        <a:rPr lang="en-US" sz="1400">
                          <a:effectLst/>
                        </a:rPr>
                        <a:t/>
                      </a:r>
                      <a:br>
                        <a:rPr lang="en-US" sz="1400">
                          <a:effectLst/>
                        </a:rPr>
                      </a:br>
                      <a:r>
                        <a:rPr lang="en-US" sz="1400">
                          <a:effectLst/>
                        </a:rPr>
                        <a:t>            - RemoveRequestHeader=Request-Token-Muyan 		# </a:t>
                      </a:r>
                      <a:r>
                        <a:rPr lang="zh-CN" sz="1400">
                          <a:effectLst/>
                        </a:rPr>
                        <a:t>删除头信息</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281895604"/>
                  </a:ext>
                </a:extLst>
              </a:tr>
            </a:tbl>
          </a:graphicData>
        </a:graphic>
      </p:graphicFrame>
    </p:spTree>
    <p:extLst>
      <p:ext uri="{BB962C8B-B14F-4D97-AF65-F5344CB8AC3E}">
        <p14:creationId xmlns:p14="http://schemas.microsoft.com/office/powerpoint/2010/main" val="3060271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SpringCloudGateway</a:t>
            </a:r>
            <a:endParaRPr lang="zh-CN" altLang="en-US"/>
          </a:p>
        </p:txBody>
      </p:sp>
      <p:sp>
        <p:nvSpPr>
          <p:cNvPr id="3" name="内容占位符 2"/>
          <p:cNvSpPr>
            <a:spLocks noGrp="1"/>
          </p:cNvSpPr>
          <p:nvPr>
            <p:ph idx="1"/>
          </p:nvPr>
        </p:nvSpPr>
        <p:spPr/>
        <p:txBody>
          <a:bodyPr/>
          <a:lstStyle/>
          <a:p>
            <a:r>
              <a:rPr lang="en-US" altLang="zh-CN"/>
              <a:t>SpringCloudGateway</a:t>
            </a:r>
            <a:r>
              <a:rPr lang="zh-CN" altLang="zh-CN"/>
              <a:t>是</a:t>
            </a:r>
            <a:r>
              <a:rPr lang="en-US" altLang="zh-CN"/>
              <a:t>SpringCloud</a:t>
            </a:r>
            <a:r>
              <a:rPr lang="zh-CN" altLang="zh-CN"/>
              <a:t>提供并维护的原生微服务网关项目，该项目是基于</a:t>
            </a:r>
            <a:r>
              <a:rPr lang="en-US" altLang="zh-CN"/>
              <a:t>Netty</a:t>
            </a:r>
            <a:r>
              <a:rPr lang="zh-CN" altLang="zh-CN"/>
              <a:t>、</a:t>
            </a:r>
            <a:r>
              <a:rPr lang="en-US" altLang="zh-CN"/>
              <a:t>Reactor</a:t>
            </a:r>
            <a:r>
              <a:rPr lang="zh-CN" altLang="zh-CN"/>
              <a:t>以及</a:t>
            </a:r>
            <a:r>
              <a:rPr lang="en-US" altLang="zh-CN"/>
              <a:t>WebFlux</a:t>
            </a:r>
            <a:r>
              <a:rPr lang="zh-CN" altLang="zh-CN"/>
              <a:t>构建，提供了一种简单有效的</a:t>
            </a:r>
            <a:r>
              <a:rPr lang="en-US" altLang="zh-CN"/>
              <a:t>API</a:t>
            </a:r>
            <a:r>
              <a:rPr lang="zh-CN" altLang="zh-CN"/>
              <a:t>路由管理方式。所有客户端请求在进行微服务资源访问时必须通过网关进行路由，这样就为整个微服务的使用提供了统一的入口</a:t>
            </a:r>
            <a:r>
              <a:rPr lang="zh-CN" altLang="zh-CN" smtClean="0"/>
              <a:t>。</a:t>
            </a:r>
            <a:endParaRPr lang="en-US" altLang="zh-CN" smtClean="0"/>
          </a:p>
          <a:p>
            <a:r>
              <a:rPr lang="en-US" altLang="zh-CN"/>
              <a:t>SpringCloudGateway</a:t>
            </a:r>
            <a:r>
              <a:rPr lang="zh-CN" altLang="zh-CN"/>
              <a:t>网关中最为重要的核心技术在于微服务的路由管理，这样就可以根据用户请求的路由地址找到指定的微服务资源，而在进行微服务调用时，又可以通过路由执行断言（或称路由谓词工厂）进行调用的判断，并通过过滤实现请求与响应的处理</a:t>
            </a:r>
            <a:r>
              <a:rPr lang="zh-CN" altLang="zh-CN" smtClean="0"/>
              <a:t>，所</a:t>
            </a:r>
            <a:r>
              <a:rPr lang="zh-CN" altLang="zh-CN"/>
              <a:t>以基于</a:t>
            </a:r>
            <a:r>
              <a:rPr lang="en-US" altLang="zh-CN"/>
              <a:t>SpringCloudGateway</a:t>
            </a:r>
            <a:r>
              <a:rPr lang="zh-CN" altLang="zh-CN"/>
              <a:t>中的过滤模式还可以轻松的实现参数校验、认证检测、流量监控以及访问限流等操作。</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59" y="4054475"/>
            <a:ext cx="11378670" cy="262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12336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全局过滤器</a:t>
            </a:r>
            <a:endParaRPr lang="zh-CN" altLang="en-US"/>
          </a:p>
        </p:txBody>
      </p:sp>
      <p:sp>
        <p:nvSpPr>
          <p:cNvPr id="3" name="内容占位符 2"/>
          <p:cNvSpPr>
            <a:spLocks noGrp="1"/>
          </p:cNvSpPr>
          <p:nvPr>
            <p:ph idx="1"/>
          </p:nvPr>
        </p:nvSpPr>
        <p:spPr/>
        <p:txBody>
          <a:bodyPr/>
          <a:lstStyle/>
          <a:p>
            <a:r>
              <a:rPr lang="zh-CN" altLang="zh-CN"/>
              <a:t>网关的主要作用是进行代理资源的请求转发，而在</a:t>
            </a:r>
            <a:r>
              <a:rPr lang="en-US" altLang="zh-CN"/>
              <a:t>SpringCloudGateway</a:t>
            </a:r>
            <a:r>
              <a:rPr lang="zh-CN" altLang="zh-CN"/>
              <a:t>中为了实现这样的转发处理机制，提供了一个</a:t>
            </a:r>
            <a:r>
              <a:rPr lang="en-US" altLang="zh-CN"/>
              <a:t>GlobalFilter</a:t>
            </a:r>
            <a:r>
              <a:rPr lang="zh-CN" altLang="zh-CN"/>
              <a:t>（全局过滤）接口，该接口的核心功能实现了一个请求转发的处理操</a:t>
            </a:r>
            <a:r>
              <a:rPr lang="zh-CN" altLang="zh-CN" smtClean="0"/>
              <a:t>作</a:t>
            </a:r>
            <a:endParaRPr lang="en-US" altLang="zh-CN" smtClean="0"/>
          </a:p>
          <a:p>
            <a:endParaRPr lang="en-US" altLang="zh-CN"/>
          </a:p>
          <a:p>
            <a:endParaRPr lang="en-US" altLang="zh-CN" smtClean="0"/>
          </a:p>
          <a:p>
            <a:endParaRPr lang="en-US" altLang="zh-CN"/>
          </a:p>
          <a:p>
            <a:endParaRPr lang="en-US" altLang="zh-CN" smtClean="0"/>
          </a:p>
          <a:p>
            <a:r>
              <a:rPr lang="zh-CN" altLang="zh-CN"/>
              <a:t>网关的请求最终都是由</a:t>
            </a:r>
            <a:r>
              <a:rPr lang="en-US" altLang="zh-CN"/>
              <a:t>GlobalFilter</a:t>
            </a:r>
            <a:r>
              <a:rPr lang="zh-CN" altLang="zh-CN"/>
              <a:t>实现转发处理的，所以开发者可以通过全局过滤器来实现统一的业务处理需求，例如：认证与授权检测、服务限流等。</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880" y="2131986"/>
            <a:ext cx="11138982" cy="137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28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为网关追加依赖</a:t>
            </a:r>
            <a:endParaRPr lang="zh-CN" altLang="en-US"/>
          </a:p>
        </p:txBody>
      </p:sp>
      <p:sp>
        <p:nvSpPr>
          <p:cNvPr id="3" name="内容占位符 2"/>
          <p:cNvSpPr>
            <a:spLocks noGrp="1"/>
          </p:cNvSpPr>
          <p:nvPr>
            <p:ph idx="1"/>
          </p:nvPr>
        </p:nvSpPr>
        <p:spPr/>
        <p:txBody>
          <a:bodyPr/>
          <a:lstStyle/>
          <a:p>
            <a:r>
              <a:rPr lang="en-US" altLang="zh-CN"/>
              <a:t>implementation('org.springframework.boot:spring-boot-starter-actuator')</a:t>
            </a:r>
            <a:endParaRPr lang="zh-CN" altLang="en-US"/>
          </a:p>
        </p:txBody>
      </p:sp>
    </p:spTree>
    <p:extLst>
      <p:ext uri="{BB962C8B-B14F-4D97-AF65-F5344CB8AC3E}">
        <p14:creationId xmlns:p14="http://schemas.microsoft.com/office/powerpoint/2010/main" val="34530295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application.yml</a:t>
            </a:r>
            <a:r>
              <a:rPr lang="zh-CN" altLang="zh-CN"/>
              <a:t>并开启全部</a:t>
            </a:r>
            <a:r>
              <a:rPr lang="en-US" altLang="zh-CN"/>
              <a:t>Actuator</a:t>
            </a:r>
            <a:r>
              <a:rPr lang="zh-CN" altLang="zh-CN"/>
              <a:t>访问终端</a:t>
            </a:r>
            <a:endParaRPr lang="zh-CN" altLang="en-US"/>
          </a:p>
        </p:txBody>
      </p:sp>
      <p:graphicFrame>
        <p:nvGraphicFramePr>
          <p:cNvPr id="4" name="表格 3"/>
          <p:cNvGraphicFramePr>
            <a:graphicFrameLocks noGrp="1"/>
          </p:cNvGraphicFramePr>
          <p:nvPr>
            <p:extLst/>
          </p:nvPr>
        </p:nvGraphicFramePr>
        <p:xfrm>
          <a:off x="228535" y="849086"/>
          <a:ext cx="11723705" cy="5712403"/>
        </p:xfrm>
        <a:graphic>
          <a:graphicData uri="http://schemas.openxmlformats.org/drawingml/2006/table">
            <a:tbl>
              <a:tblPr firstRow="1" firstCol="1" lastRow="1" lastCol="1" bandRow="1" bandCol="1">
                <a:tableStyleId>{5940675A-B579-460E-94D1-54222C63F5DA}</a:tableStyleId>
              </a:tblPr>
              <a:tblGrid>
                <a:gridCol w="11723705">
                  <a:extLst>
                    <a:ext uri="{9D8B030D-6E8A-4147-A177-3AD203B41FA5}">
                      <a16:colId xmlns:a16="http://schemas.microsoft.com/office/drawing/2014/main" val="2524907663"/>
                    </a:ext>
                  </a:extLst>
                </a:gridCol>
              </a:tblGrid>
              <a:tr h="5712403">
                <a:tc>
                  <a:txBody>
                    <a:bodyPr/>
                    <a:lstStyle/>
                    <a:p>
                      <a:r>
                        <a:rPr lang="en-US" sz="1600">
                          <a:effectLst/>
                        </a:rPr>
                        <a:t>management: 						# actuator</a:t>
                      </a:r>
                      <a:r>
                        <a:rPr lang="zh-CN" sz="1600">
                          <a:effectLst/>
                        </a:rPr>
                        <a:t>监控配置</a:t>
                      </a:r>
                      <a:r>
                        <a:rPr lang="en-US" sz="1600">
                          <a:effectLst/>
                        </a:rPr>
                        <a:t/>
                      </a:r>
                      <a:br>
                        <a:rPr lang="en-US" sz="1600">
                          <a:effectLst/>
                        </a:rPr>
                      </a:br>
                      <a:r>
                        <a:rPr lang="en-US" sz="1600">
                          <a:effectLst/>
                        </a:rPr>
                        <a:t>  server: 						# </a:t>
                      </a:r>
                      <a:r>
                        <a:rPr lang="zh-CN" sz="1600">
                          <a:effectLst/>
                        </a:rPr>
                        <a:t>服务配置</a:t>
                      </a:r>
                      <a:r>
                        <a:rPr lang="en-US" sz="1600">
                          <a:effectLst/>
                        </a:rPr>
                        <a:t/>
                      </a:r>
                      <a:br>
                        <a:rPr lang="en-US" sz="1600">
                          <a:effectLst/>
                        </a:rPr>
                      </a:br>
                      <a:r>
                        <a:rPr lang="en-US" sz="1600">
                          <a:effectLst/>
                        </a:rPr>
                        <a:t>    port: 9090 						# </a:t>
                      </a:r>
                      <a:r>
                        <a:rPr lang="zh-CN" sz="1600">
                          <a:effectLst/>
                        </a:rPr>
                        <a:t>监听接口</a:t>
                      </a:r>
                      <a:r>
                        <a:rPr lang="en-US" sz="1600">
                          <a:effectLst/>
                        </a:rPr>
                        <a:t/>
                      </a:r>
                      <a:br>
                        <a:rPr lang="en-US" sz="1600">
                          <a:effectLst/>
                        </a:rPr>
                      </a:br>
                      <a:r>
                        <a:rPr lang="en-US" sz="1600">
                          <a:effectLst/>
                        </a:rPr>
                        <a:t>  endpoints: 						# </a:t>
                      </a:r>
                      <a:r>
                        <a:rPr lang="zh-CN" sz="1600">
                          <a:effectLst/>
                        </a:rPr>
                        <a:t>监控端点</a:t>
                      </a:r>
                      <a:r>
                        <a:rPr lang="en-US" sz="1600">
                          <a:effectLst/>
                        </a:rPr>
                        <a:t/>
                      </a:r>
                      <a:br>
                        <a:rPr lang="en-US" sz="1600">
                          <a:effectLst/>
                        </a:rPr>
                      </a:br>
                      <a:r>
                        <a:rPr lang="en-US" sz="1600">
                          <a:effectLst/>
                        </a:rPr>
                        <a:t>    web: 							# WEB</a:t>
                      </a:r>
                      <a:r>
                        <a:rPr lang="zh-CN" sz="1600">
                          <a:effectLst/>
                        </a:rPr>
                        <a:t>接口</a:t>
                      </a:r>
                      <a:r>
                        <a:rPr lang="en-US" sz="1600">
                          <a:effectLst/>
                        </a:rPr>
                        <a:t/>
                      </a:r>
                      <a:br>
                        <a:rPr lang="en-US" sz="1600">
                          <a:effectLst/>
                        </a:rPr>
                      </a:br>
                      <a:r>
                        <a:rPr lang="en-US" sz="1600">
                          <a:effectLst/>
                        </a:rPr>
                        <a:t>      exposure:  						# </a:t>
                      </a:r>
                      <a:r>
                        <a:rPr lang="zh-CN" sz="1600">
                          <a:effectLst/>
                        </a:rPr>
                        <a:t>访问终端配置</a:t>
                      </a:r>
                      <a:r>
                        <a:rPr lang="en-US" sz="1600">
                          <a:effectLst/>
                        </a:rPr>
                        <a:t/>
                      </a:r>
                      <a:br>
                        <a:rPr lang="en-US" sz="1600">
                          <a:effectLst/>
                        </a:rPr>
                      </a:br>
                      <a:r>
                        <a:rPr lang="en-US" sz="1600">
                          <a:effectLst/>
                        </a:rPr>
                        <a:t>        include: "*" 					# </a:t>
                      </a:r>
                      <a:r>
                        <a:rPr lang="zh-CN" sz="1600">
                          <a:effectLst/>
                        </a:rPr>
                        <a:t>访问全部端点</a:t>
                      </a:r>
                      <a:r>
                        <a:rPr lang="en-US" sz="1600">
                          <a:effectLst/>
                        </a:rPr>
                        <a:t/>
                      </a:r>
                      <a:br>
                        <a:rPr lang="en-US" sz="1600">
                          <a:effectLst/>
                        </a:rPr>
                      </a:br>
                      <a:r>
                        <a:rPr lang="en-US" sz="1600">
                          <a:effectLst/>
                        </a:rPr>
                        <a:t>      base-path: /actuator 				# </a:t>
                      </a:r>
                      <a:r>
                        <a:rPr lang="zh-CN" sz="1600">
                          <a:effectLst/>
                        </a:rPr>
                        <a:t>监控访问路径</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576811030"/>
                  </a:ext>
                </a:extLst>
              </a:tr>
            </a:tbl>
          </a:graphicData>
        </a:graphic>
      </p:graphicFrame>
      <p:pic>
        <p:nvPicPr>
          <p:cNvPr id="2049"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6057" y="2058913"/>
            <a:ext cx="8664382" cy="428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30913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常用全局过滤器</a:t>
            </a:r>
            <a:endParaRPr lang="zh-CN" altLang="en-US"/>
          </a:p>
        </p:txBody>
      </p:sp>
      <p:graphicFrame>
        <p:nvGraphicFramePr>
          <p:cNvPr id="4" name="表格 3"/>
          <p:cNvGraphicFramePr>
            <a:graphicFrameLocks noGrp="1"/>
          </p:cNvGraphicFramePr>
          <p:nvPr>
            <p:extLst/>
          </p:nvPr>
        </p:nvGraphicFramePr>
        <p:xfrm>
          <a:off x="157669" y="849089"/>
          <a:ext cx="11817528" cy="4184343"/>
        </p:xfrm>
        <a:graphic>
          <a:graphicData uri="http://schemas.openxmlformats.org/drawingml/2006/table">
            <a:tbl>
              <a:tblPr firstRow="1" firstCol="1" lastRow="1" lastCol="1" bandRow="1" bandCol="1">
                <a:tableStyleId>{5940675A-B579-460E-94D1-54222C63F5DA}</a:tableStyleId>
              </a:tblPr>
              <a:tblGrid>
                <a:gridCol w="705487">
                  <a:extLst>
                    <a:ext uri="{9D8B030D-6E8A-4147-A177-3AD203B41FA5}">
                      <a16:colId xmlns:a16="http://schemas.microsoft.com/office/drawing/2014/main" val="3052071767"/>
                    </a:ext>
                  </a:extLst>
                </a:gridCol>
                <a:gridCol w="3515059">
                  <a:extLst>
                    <a:ext uri="{9D8B030D-6E8A-4147-A177-3AD203B41FA5}">
                      <a16:colId xmlns:a16="http://schemas.microsoft.com/office/drawing/2014/main" val="1729796393"/>
                    </a:ext>
                  </a:extLst>
                </a:gridCol>
                <a:gridCol w="7596982">
                  <a:extLst>
                    <a:ext uri="{9D8B030D-6E8A-4147-A177-3AD203B41FA5}">
                      <a16:colId xmlns:a16="http://schemas.microsoft.com/office/drawing/2014/main" val="1443599220"/>
                    </a:ext>
                  </a:extLst>
                </a:gridCol>
              </a:tblGrid>
              <a:tr h="464927">
                <a:tc>
                  <a:txBody>
                    <a:bodyPr/>
                    <a:lstStyle/>
                    <a:p>
                      <a:pPr algn="ctr">
                        <a:spcAft>
                          <a:spcPts val="0"/>
                        </a:spcAft>
                      </a:pPr>
                      <a:r>
                        <a:rPr lang="en-US" sz="1400" b="1" kern="100">
                          <a:effectLst/>
                        </a:rPr>
                        <a:t>No.</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全局过滤器</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描述</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34153199"/>
                  </a:ext>
                </a:extLst>
              </a:tr>
              <a:tr h="464927">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自定义全局过滤器</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通过</a:t>
                      </a:r>
                      <a:r>
                        <a:rPr lang="en-US" sz="1400" kern="100">
                          <a:effectLst/>
                        </a:rPr>
                        <a:t>GlobalFilter</a:t>
                      </a:r>
                      <a:r>
                        <a:rPr lang="zh-CN" sz="1400" kern="100">
                          <a:effectLst/>
                        </a:rPr>
                        <a:t>创建若干全局过滤器，并通过</a:t>
                      </a:r>
                      <a:r>
                        <a:rPr lang="en-US" sz="1400" kern="100">
                          <a:effectLst/>
                        </a:rPr>
                        <a:t>Order</a:t>
                      </a:r>
                      <a:r>
                        <a:rPr lang="zh-CN" sz="1400" kern="100">
                          <a:effectLst/>
                        </a:rPr>
                        <a:t>注解配置顺序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13393593"/>
                  </a:ext>
                </a:extLst>
              </a:tr>
              <a:tr h="464927">
                <a:tc>
                  <a:txBody>
                    <a:bodyPr/>
                    <a:lstStyle/>
                    <a:p>
                      <a:pPr algn="ctr">
                        <a:spcAft>
                          <a:spcPts val="0"/>
                        </a:spcAft>
                      </a:pPr>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ForwardRoutingFilter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实现本地网关内的</a:t>
                      </a:r>
                      <a:r>
                        <a:rPr lang="en-US" sz="1400" kern="100">
                          <a:effectLst/>
                        </a:rPr>
                        <a:t>forward</a:t>
                      </a:r>
                      <a:r>
                        <a:rPr lang="zh-CN" sz="1400" kern="100">
                          <a:effectLst/>
                        </a:rPr>
                        <a:t>转发，不再转发到下游微服务</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7990714"/>
                  </a:ext>
                </a:extLst>
              </a:tr>
              <a:tr h="464927">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NettyRoutingFilter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基于</a:t>
                      </a:r>
                      <a:r>
                        <a:rPr lang="en-US" sz="1400" kern="100">
                          <a:effectLst/>
                        </a:rPr>
                        <a:t>Netty</a:t>
                      </a:r>
                      <a:r>
                        <a:rPr lang="zh-CN" sz="1400" kern="100">
                          <a:effectLst/>
                        </a:rPr>
                        <a:t>实现下游</a:t>
                      </a:r>
                      <a:r>
                        <a:rPr lang="en-US" sz="1400" kern="100">
                          <a:effectLst/>
                        </a:rPr>
                        <a:t>HTTP</a:t>
                      </a:r>
                      <a:r>
                        <a:rPr lang="zh-CN" sz="1400" kern="100">
                          <a:effectLst/>
                        </a:rPr>
                        <a:t>或</a:t>
                      </a:r>
                      <a:r>
                        <a:rPr lang="en-US" sz="1400" kern="100">
                          <a:effectLst/>
                        </a:rPr>
                        <a:t>HTTPS</a:t>
                      </a:r>
                      <a:r>
                        <a:rPr lang="zh-CN" sz="1400" kern="100">
                          <a:effectLst/>
                        </a:rPr>
                        <a:t>资源转发</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792175100"/>
                  </a:ext>
                </a:extLst>
              </a:tr>
              <a:tr h="464927">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NettyWriteResponseFilter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将代理响应写回网关客户端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16688351"/>
                  </a:ext>
                </a:extLst>
              </a:tr>
              <a:tr h="464927">
                <a:tc>
                  <a:txBody>
                    <a:bodyPr/>
                    <a:lstStyle/>
                    <a:p>
                      <a:pPr algn="ctr">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ReactiveLoadBalancerClientFilter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根据微服务名称（负载均衡）实现下游资源转发</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3415304"/>
                  </a:ext>
                </a:extLst>
              </a:tr>
              <a:tr h="464927">
                <a:tc>
                  <a:txBody>
                    <a:bodyPr/>
                    <a:lstStyle/>
                    <a:p>
                      <a:pPr algn="ctr">
                        <a:spcAft>
                          <a:spcPts val="0"/>
                        </a:spcAft>
                      </a:pPr>
                      <a:r>
                        <a:rPr lang="en-US" sz="1400" kern="100">
                          <a:effectLst/>
                        </a:rPr>
                        <a:t>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RouteToRequestUrlFilter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将请求包含的原始</a:t>
                      </a:r>
                      <a:r>
                        <a:rPr lang="en-US" sz="1400" kern="100">
                          <a:effectLst/>
                        </a:rPr>
                        <a:t>url</a:t>
                      </a:r>
                      <a:r>
                        <a:rPr lang="zh-CN" sz="1400" kern="100">
                          <a:effectLst/>
                        </a:rPr>
                        <a:t>转换成网关进行请求转发所使用的</a:t>
                      </a:r>
                      <a:r>
                        <a:rPr lang="en-US" sz="1400" kern="100">
                          <a:effectLst/>
                        </a:rPr>
                        <a:t>url</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71674595"/>
                  </a:ext>
                </a:extLst>
              </a:tr>
              <a:tr h="464927">
                <a:tc>
                  <a:txBody>
                    <a:bodyPr/>
                    <a:lstStyle/>
                    <a:p>
                      <a:pPr algn="ctr">
                        <a:spcAft>
                          <a:spcPts val="0"/>
                        </a:spcAft>
                      </a:pPr>
                      <a:r>
                        <a:rPr lang="en-US" sz="1400" kern="100">
                          <a:effectLst/>
                        </a:rPr>
                        <a:t>7</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GatewayMetricsFilter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监控整合过滤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15962686"/>
                  </a:ext>
                </a:extLst>
              </a:tr>
              <a:tr h="464927">
                <a:tc>
                  <a:txBody>
                    <a:bodyPr/>
                    <a:lstStyle/>
                    <a:p>
                      <a:pPr algn="ctr">
                        <a:spcAft>
                          <a:spcPts val="0"/>
                        </a:spcAft>
                      </a:pPr>
                      <a:r>
                        <a:rPr lang="en-US" sz="1400" kern="100">
                          <a:effectLst/>
                        </a:rPr>
                        <a:t>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WebsocketRoutingFilter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转发</a:t>
                      </a:r>
                      <a:r>
                        <a:rPr lang="en-US" sz="1400" kern="100">
                          <a:effectLst/>
                        </a:rPr>
                        <a:t>WebSocket</a:t>
                      </a:r>
                      <a:r>
                        <a:rPr lang="zh-CN" sz="1400" kern="100">
                          <a:effectLst/>
                        </a:rPr>
                        <a:t>请求</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9510060"/>
                  </a:ext>
                </a:extLst>
              </a:tr>
            </a:tbl>
          </a:graphicData>
        </a:graphic>
      </p:graphicFrame>
    </p:spTree>
    <p:extLst>
      <p:ext uri="{BB962C8B-B14F-4D97-AF65-F5344CB8AC3E}">
        <p14:creationId xmlns:p14="http://schemas.microsoft.com/office/powerpoint/2010/main" val="2292472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GlobalFilter</a:t>
            </a:r>
            <a:r>
              <a:rPr lang="zh-CN" altLang="zh-CN"/>
              <a:t>接口定义</a:t>
            </a:r>
            <a:endParaRPr lang="zh-CN" altLang="en-US"/>
          </a:p>
        </p:txBody>
      </p:sp>
      <p:graphicFrame>
        <p:nvGraphicFramePr>
          <p:cNvPr id="4" name="表格 3"/>
          <p:cNvGraphicFramePr>
            <a:graphicFrameLocks noGrp="1"/>
          </p:cNvGraphicFramePr>
          <p:nvPr>
            <p:extLst/>
          </p:nvPr>
        </p:nvGraphicFramePr>
        <p:xfrm>
          <a:off x="201753" y="849086"/>
          <a:ext cx="11773443" cy="2161929"/>
        </p:xfrm>
        <a:graphic>
          <a:graphicData uri="http://schemas.openxmlformats.org/drawingml/2006/table">
            <a:tbl>
              <a:tblPr firstRow="1" firstCol="1" lastRow="1" lastCol="1" bandRow="1" bandCol="1">
                <a:tableStyleId>{5940675A-B579-460E-94D1-54222C63F5DA}</a:tableStyleId>
              </a:tblPr>
              <a:tblGrid>
                <a:gridCol w="11773443">
                  <a:extLst>
                    <a:ext uri="{9D8B030D-6E8A-4147-A177-3AD203B41FA5}">
                      <a16:colId xmlns:a16="http://schemas.microsoft.com/office/drawing/2014/main" val="984143275"/>
                    </a:ext>
                  </a:extLst>
                </a:gridCol>
              </a:tblGrid>
              <a:tr h="2161929">
                <a:tc>
                  <a:txBody>
                    <a:bodyPr/>
                    <a:lstStyle/>
                    <a:p>
                      <a:r>
                        <a:rPr lang="en-US" sz="1400">
                          <a:effectLst/>
                        </a:rPr>
                        <a:t>package org.springframework.cloud.gateway.filter;</a:t>
                      </a:r>
                      <a:br>
                        <a:rPr lang="en-US" sz="1400">
                          <a:effectLst/>
                        </a:rPr>
                      </a:br>
                      <a:r>
                        <a:rPr lang="en-US" sz="1400">
                          <a:effectLst/>
                        </a:rPr>
                        <a:t>public interface GlobalFilter {</a:t>
                      </a:r>
                      <a:br>
                        <a:rPr lang="en-US" sz="1400">
                          <a:effectLst/>
                        </a:rPr>
                      </a:br>
                      <a:r>
                        <a:rPr lang="en-US" sz="1400">
                          <a:effectLst/>
                        </a:rPr>
                        <a:t>   Mono&lt;Void&gt; filter(ServerWebExchange exchange, GatewayFilterChain chain);</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889137017"/>
                  </a:ext>
                </a:extLst>
              </a:tr>
            </a:tbl>
          </a:graphicData>
        </a:graphic>
      </p:graphicFrame>
    </p:spTree>
    <p:extLst>
      <p:ext uri="{BB962C8B-B14F-4D97-AF65-F5344CB8AC3E}">
        <p14:creationId xmlns:p14="http://schemas.microsoft.com/office/powerpoint/2010/main" val="37663575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GlobalFilter</a:t>
            </a:r>
            <a:r>
              <a:rPr lang="zh-CN" altLang="zh-CN"/>
              <a:t>继承结构</a:t>
            </a:r>
            <a:endParaRPr lang="zh-CN" altLang="en-US"/>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20" y="1112047"/>
            <a:ext cx="11033078" cy="47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61793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创建全局过滤器</a:t>
            </a:r>
            <a:endParaRPr lang="zh-CN" altLang="en-US"/>
          </a:p>
        </p:txBody>
      </p:sp>
      <p:graphicFrame>
        <p:nvGraphicFramePr>
          <p:cNvPr id="4" name="表格 3"/>
          <p:cNvGraphicFramePr>
            <a:graphicFrameLocks noGrp="1"/>
          </p:cNvGraphicFramePr>
          <p:nvPr>
            <p:extLst/>
          </p:nvPr>
        </p:nvGraphicFramePr>
        <p:xfrm>
          <a:off x="186451" y="849086"/>
          <a:ext cx="11761964" cy="5811877"/>
        </p:xfrm>
        <a:graphic>
          <a:graphicData uri="http://schemas.openxmlformats.org/drawingml/2006/table">
            <a:tbl>
              <a:tblPr firstRow="1" firstCol="1" lastRow="1" lastCol="1" bandRow="1" bandCol="1">
                <a:tableStyleId>{5940675A-B579-460E-94D1-54222C63F5DA}</a:tableStyleId>
              </a:tblPr>
              <a:tblGrid>
                <a:gridCol w="11761964">
                  <a:extLst>
                    <a:ext uri="{9D8B030D-6E8A-4147-A177-3AD203B41FA5}">
                      <a16:colId xmlns:a16="http://schemas.microsoft.com/office/drawing/2014/main" val="1137365924"/>
                    </a:ext>
                  </a:extLst>
                </a:gridCol>
              </a:tblGrid>
              <a:tr h="5811877">
                <a:tc>
                  <a:txBody>
                    <a:bodyPr/>
                    <a:lstStyle/>
                    <a:p>
                      <a:r>
                        <a:rPr lang="en-US" sz="1200">
                          <a:effectLst/>
                        </a:rPr>
                        <a:t>package com.yootk.gateway.filter.global;</a:t>
                      </a:r>
                      <a:br>
                        <a:rPr lang="en-US" sz="1200">
                          <a:effectLst/>
                        </a:rPr>
                      </a:br>
                      <a:r>
                        <a:rPr lang="en-US" sz="1200">
                          <a:effectLst/>
                        </a:rPr>
                        <a:t>@Configuration</a:t>
                      </a:r>
                      <a:br>
                        <a:rPr lang="en-US" sz="1200">
                          <a:effectLst/>
                        </a:rPr>
                      </a:br>
                      <a:r>
                        <a:rPr lang="en-US" sz="1200">
                          <a:effectLst/>
                        </a:rPr>
                        <a:t>@Slf4j</a:t>
                      </a:r>
                      <a:br>
                        <a:rPr lang="en-US" sz="1200">
                          <a:effectLst/>
                        </a:rPr>
                      </a:br>
                      <a:r>
                        <a:rPr lang="en-US" sz="1200">
                          <a:effectLst/>
                        </a:rPr>
                        <a:t>public class CombinedGlobalFilter { 		// </a:t>
                      </a:r>
                      <a:r>
                        <a:rPr lang="zh-CN" sz="1200">
                          <a:effectLst/>
                        </a:rPr>
                        <a:t>全局过滤器配置类</a:t>
                      </a:r>
                      <a:r>
                        <a:rPr lang="en-US" sz="1200">
                          <a:effectLst/>
                        </a:rPr>
                        <a:t/>
                      </a:r>
                      <a:br>
                        <a:rPr lang="en-US" sz="1200">
                          <a:effectLst/>
                        </a:rPr>
                      </a:br>
                      <a:r>
                        <a:rPr lang="en-US" sz="1200">
                          <a:effectLst/>
                        </a:rPr>
                        <a:t>    @Bean</a:t>
                      </a:r>
                      <a:br>
                        <a:rPr lang="en-US" sz="1200">
                          <a:effectLst/>
                        </a:rPr>
                      </a:br>
                      <a:r>
                        <a:rPr lang="en-US" sz="1200">
                          <a:effectLst/>
                        </a:rPr>
                        <a:t>    @Order(-2) 					// </a:t>
                      </a:r>
                      <a:r>
                        <a:rPr lang="zh-CN" sz="1200">
                          <a:effectLst/>
                        </a:rPr>
                        <a:t>数字越小优先级越高</a:t>
                      </a:r>
                      <a:r>
                        <a:rPr lang="en-US" sz="1200">
                          <a:effectLst/>
                        </a:rPr>
                        <a:t/>
                      </a:r>
                      <a:br>
                        <a:rPr lang="en-US" sz="1200">
                          <a:effectLst/>
                        </a:rPr>
                      </a:br>
                      <a:r>
                        <a:rPr lang="en-US" sz="1200">
                          <a:effectLst/>
                        </a:rPr>
                        <a:t>    public GlobalFilter getFirstFilter() { 		// </a:t>
                      </a:r>
                      <a:r>
                        <a:rPr lang="zh-CN" sz="1200">
                          <a:effectLst/>
                        </a:rPr>
                        <a:t>定义全局过滤器</a:t>
                      </a:r>
                      <a:r>
                        <a:rPr lang="en-US" sz="1200">
                          <a:effectLst/>
                        </a:rPr>
                        <a:t/>
                      </a:r>
                      <a:br>
                        <a:rPr lang="en-US" sz="1200">
                          <a:effectLst/>
                        </a:rPr>
                      </a:br>
                      <a:r>
                        <a:rPr lang="en-US" sz="1200">
                          <a:effectLst/>
                        </a:rPr>
                        <a:t>        return (exchange, chain) -&gt; {</a:t>
                      </a:r>
                      <a:br>
                        <a:rPr lang="en-US" sz="1200">
                          <a:effectLst/>
                        </a:rPr>
                      </a:br>
                      <a:r>
                        <a:rPr lang="en-US" sz="1200">
                          <a:effectLst/>
                        </a:rPr>
                        <a:t>            log.info("</a:t>
                      </a:r>
                      <a:r>
                        <a:rPr lang="zh-CN" sz="1200">
                          <a:effectLst/>
                        </a:rPr>
                        <a:t>【</a:t>
                      </a:r>
                      <a:r>
                        <a:rPr lang="en-US" sz="1200">
                          <a:effectLst/>
                        </a:rPr>
                        <a:t>FirstFilter - PRE</a:t>
                      </a:r>
                      <a:r>
                        <a:rPr lang="zh-CN" sz="1200">
                          <a:effectLst/>
                        </a:rPr>
                        <a:t>阶段】请求</a:t>
                      </a:r>
                      <a:r>
                        <a:rPr lang="en-US" sz="1200">
                          <a:effectLst/>
                        </a:rPr>
                        <a:t>ID</a:t>
                      </a:r>
                      <a:r>
                        <a:rPr lang="zh-CN" sz="1200">
                          <a:effectLst/>
                        </a:rPr>
                        <a:t>：</a:t>
                      </a:r>
                      <a:r>
                        <a:rPr lang="en-US" sz="1200">
                          <a:effectLst/>
                        </a:rPr>
                        <a:t>{}</a:t>
                      </a:r>
                      <a:r>
                        <a:rPr lang="zh-CN" sz="1200">
                          <a:effectLst/>
                        </a:rPr>
                        <a:t>、请求路径：</a:t>
                      </a:r>
                      <a:r>
                        <a:rPr lang="en-US" sz="1200">
                          <a:effectLst/>
                        </a:rPr>
                        <a:t>{}",</a:t>
                      </a:r>
                      <a:br>
                        <a:rPr lang="en-US" sz="1200">
                          <a:effectLst/>
                        </a:rPr>
                      </a:br>
                      <a:r>
                        <a:rPr lang="en-US" sz="1200">
                          <a:effectLst/>
                        </a:rPr>
                        <a:t>                    exchange.getRequest().getId(), exchange.getRequest().getPath());</a:t>
                      </a:r>
                      <a:br>
                        <a:rPr lang="en-US" sz="1200">
                          <a:effectLst/>
                        </a:rPr>
                      </a:br>
                      <a:r>
                        <a:rPr lang="en-US" sz="1200">
                          <a:effectLst/>
                        </a:rPr>
                        <a:t>            return chain.filter(exchange).then(Mono.fromRunnable(() -&gt; {</a:t>
                      </a:r>
                      <a:br>
                        <a:rPr lang="en-US" sz="1200">
                          <a:effectLst/>
                        </a:rPr>
                      </a:br>
                      <a:r>
                        <a:rPr lang="en-US" sz="1200">
                          <a:effectLst/>
                        </a:rPr>
                        <a:t>                log.info("</a:t>
                      </a:r>
                      <a:r>
                        <a:rPr lang="zh-CN" sz="1200">
                          <a:effectLst/>
                        </a:rPr>
                        <a:t>【</a:t>
                      </a:r>
                      <a:r>
                        <a:rPr lang="en-US" sz="1200">
                          <a:effectLst/>
                        </a:rPr>
                        <a:t>FirstFilter - POST</a:t>
                      </a:r>
                      <a:r>
                        <a:rPr lang="zh-CN" sz="1200">
                          <a:effectLst/>
                        </a:rPr>
                        <a:t>阶段】请求</a:t>
                      </a:r>
                      <a:r>
                        <a:rPr lang="en-US" sz="1200">
                          <a:effectLst/>
                        </a:rPr>
                        <a:t>ID</a:t>
                      </a:r>
                      <a:r>
                        <a:rPr lang="zh-CN" sz="1200">
                          <a:effectLst/>
                        </a:rPr>
                        <a:t>：</a:t>
                      </a:r>
                      <a:r>
                        <a:rPr lang="en-US" sz="1200">
                          <a:effectLst/>
                        </a:rPr>
                        <a:t>{}</a:t>
                      </a:r>
                      <a:r>
                        <a:rPr lang="zh-CN" sz="1200">
                          <a:effectLst/>
                        </a:rPr>
                        <a:t>、请求路径：</a:t>
                      </a:r>
                      <a:r>
                        <a:rPr lang="en-US" sz="1200">
                          <a:effectLst/>
                        </a:rPr>
                        <a:t>{}",</a:t>
                      </a:r>
                      <a:br>
                        <a:rPr lang="en-US" sz="1200">
                          <a:effectLst/>
                        </a:rPr>
                      </a:br>
                      <a:r>
                        <a:rPr lang="en-US" sz="1200">
                          <a:effectLst/>
                        </a:rPr>
                        <a:t>                        exchange.getRequest().getId(), exchange.getRequest().getPath());</a:t>
                      </a:r>
                      <a:br>
                        <a:rPr lang="en-US" sz="1200">
                          <a:effectLst/>
                        </a:rPr>
                      </a:br>
                      <a:r>
                        <a:rPr lang="en-US" sz="1200">
                          <a:effectLst/>
                        </a:rPr>
                        <a:t>            }));</a:t>
                      </a:r>
                      <a:br>
                        <a:rPr lang="en-US" sz="1200">
                          <a:effectLst/>
                        </a:rPr>
                      </a:br>
                      <a:r>
                        <a:rPr lang="en-US" sz="1200">
                          <a:effectLst/>
                        </a:rPr>
                        <a:t>        };</a:t>
                      </a:r>
                      <a:br>
                        <a:rPr lang="en-US" sz="1200">
                          <a:effectLst/>
                        </a:rPr>
                      </a:br>
                      <a:r>
                        <a:rPr lang="en-US" sz="1200">
                          <a:effectLst/>
                        </a:rPr>
                        <a:t>    }</a:t>
                      </a:r>
                      <a:br>
                        <a:rPr lang="en-US" sz="1200">
                          <a:effectLst/>
                        </a:rPr>
                      </a:br>
                      <a:r>
                        <a:rPr lang="en-US" sz="1200">
                          <a:effectLst/>
                        </a:rPr>
                        <a:t>    @Bean</a:t>
                      </a:r>
                      <a:br>
                        <a:rPr lang="en-US" sz="1200">
                          <a:effectLst/>
                        </a:rPr>
                      </a:br>
                      <a:r>
                        <a:rPr lang="en-US" sz="1200">
                          <a:effectLst/>
                        </a:rPr>
                        <a:t>    @Order(-1) 					// </a:t>
                      </a:r>
                      <a:r>
                        <a:rPr lang="zh-CN" sz="1200">
                          <a:effectLst/>
                        </a:rPr>
                        <a:t>数字越小优先级越高</a:t>
                      </a:r>
                      <a:r>
                        <a:rPr lang="en-US" sz="1200">
                          <a:effectLst/>
                        </a:rPr>
                        <a:t/>
                      </a:r>
                      <a:br>
                        <a:rPr lang="en-US" sz="1200">
                          <a:effectLst/>
                        </a:rPr>
                      </a:br>
                      <a:r>
                        <a:rPr lang="en-US" sz="1200">
                          <a:effectLst/>
                        </a:rPr>
                        <a:t>    public GlobalFilter getSecondFilter() { 	// </a:t>
                      </a:r>
                      <a:r>
                        <a:rPr lang="zh-CN" sz="1200">
                          <a:effectLst/>
                        </a:rPr>
                        <a:t>定义全局过滤器</a:t>
                      </a:r>
                      <a:r>
                        <a:rPr lang="en-US" sz="1200">
                          <a:effectLst/>
                        </a:rPr>
                        <a:t/>
                      </a:r>
                      <a:br>
                        <a:rPr lang="en-US" sz="1200">
                          <a:effectLst/>
                        </a:rPr>
                      </a:br>
                      <a:r>
                        <a:rPr lang="en-US" sz="1200">
                          <a:effectLst/>
                        </a:rPr>
                        <a:t>        return (exchange, chain) -&gt; {</a:t>
                      </a:r>
                      <a:br>
                        <a:rPr lang="en-US" sz="1200">
                          <a:effectLst/>
                        </a:rPr>
                      </a:br>
                      <a:r>
                        <a:rPr lang="en-US" sz="1200">
                          <a:effectLst/>
                        </a:rPr>
                        <a:t>            log.info("</a:t>
                      </a:r>
                      <a:r>
                        <a:rPr lang="zh-CN" sz="1200">
                          <a:effectLst/>
                        </a:rPr>
                        <a:t>【</a:t>
                      </a:r>
                      <a:r>
                        <a:rPr lang="en-US" sz="1200">
                          <a:effectLst/>
                        </a:rPr>
                        <a:t>SecondFilter - PRE</a:t>
                      </a:r>
                      <a:r>
                        <a:rPr lang="zh-CN" sz="1200">
                          <a:effectLst/>
                        </a:rPr>
                        <a:t>阶段】请求</a:t>
                      </a:r>
                      <a:r>
                        <a:rPr lang="en-US" sz="1200">
                          <a:effectLst/>
                        </a:rPr>
                        <a:t>ID</a:t>
                      </a:r>
                      <a:r>
                        <a:rPr lang="zh-CN" sz="1200">
                          <a:effectLst/>
                        </a:rPr>
                        <a:t>：</a:t>
                      </a:r>
                      <a:r>
                        <a:rPr lang="en-US" sz="1200">
                          <a:effectLst/>
                        </a:rPr>
                        <a:t>{}</a:t>
                      </a:r>
                      <a:r>
                        <a:rPr lang="zh-CN" sz="1200">
                          <a:effectLst/>
                        </a:rPr>
                        <a:t>、请求路径：</a:t>
                      </a:r>
                      <a:r>
                        <a:rPr lang="en-US" sz="1200">
                          <a:effectLst/>
                        </a:rPr>
                        <a:t>{}", </a:t>
                      </a:r>
                      <a:br>
                        <a:rPr lang="en-US" sz="1200">
                          <a:effectLst/>
                        </a:rPr>
                      </a:br>
                      <a:r>
                        <a:rPr lang="en-US" sz="1200">
                          <a:effectLst/>
                        </a:rPr>
                        <a:t>                    exchange.getRequest().getId(), exchange.getRequest().getPath());</a:t>
                      </a:r>
                      <a:br>
                        <a:rPr lang="en-US" sz="1200">
                          <a:effectLst/>
                        </a:rPr>
                      </a:br>
                      <a:r>
                        <a:rPr lang="en-US" sz="1200">
                          <a:effectLst/>
                        </a:rPr>
                        <a:t>            return chain.filter(exchange).then(Mono.fromRunnable(() -&gt; {</a:t>
                      </a:r>
                      <a:br>
                        <a:rPr lang="en-US" sz="1200">
                          <a:effectLst/>
                        </a:rPr>
                      </a:br>
                      <a:r>
                        <a:rPr lang="en-US" sz="1200">
                          <a:effectLst/>
                        </a:rPr>
                        <a:t>                log.info("</a:t>
                      </a:r>
                      <a:r>
                        <a:rPr lang="zh-CN" sz="1200">
                          <a:effectLst/>
                        </a:rPr>
                        <a:t>【</a:t>
                      </a:r>
                      <a:r>
                        <a:rPr lang="en-US" sz="1200">
                          <a:effectLst/>
                        </a:rPr>
                        <a:t>SecondFilter - POST</a:t>
                      </a:r>
                      <a:r>
                        <a:rPr lang="zh-CN" sz="1200">
                          <a:effectLst/>
                        </a:rPr>
                        <a:t>阶段】请求</a:t>
                      </a:r>
                      <a:r>
                        <a:rPr lang="en-US" sz="1200">
                          <a:effectLst/>
                        </a:rPr>
                        <a:t>ID</a:t>
                      </a:r>
                      <a:r>
                        <a:rPr lang="zh-CN" sz="1200">
                          <a:effectLst/>
                        </a:rPr>
                        <a:t>：</a:t>
                      </a:r>
                      <a:r>
                        <a:rPr lang="en-US" sz="1200">
                          <a:effectLst/>
                        </a:rPr>
                        <a:t>{}</a:t>
                      </a:r>
                      <a:r>
                        <a:rPr lang="zh-CN" sz="1200">
                          <a:effectLst/>
                        </a:rPr>
                        <a:t>、请求路径：</a:t>
                      </a:r>
                      <a:r>
                        <a:rPr lang="en-US" sz="1200">
                          <a:effectLst/>
                        </a:rPr>
                        <a:t>{}", </a:t>
                      </a:r>
                      <a:br>
                        <a:rPr lang="en-US" sz="1200">
                          <a:effectLst/>
                        </a:rPr>
                      </a:br>
                      <a:r>
                        <a:rPr lang="en-US" sz="1200">
                          <a:effectLst/>
                        </a:rPr>
                        <a:t>                        exchange.getRequest().getId(), exchange.getRequest().getPath());</a:t>
                      </a:r>
                      <a:br>
                        <a:rPr lang="en-US" sz="1200">
                          <a:effectLst/>
                        </a:rPr>
                      </a:br>
                      <a:r>
                        <a:rPr lang="en-US" sz="1200">
                          <a:effectLst/>
                        </a:rPr>
                        <a:t>            }));</a:t>
                      </a:r>
                      <a:br>
                        <a:rPr lang="en-US" sz="1200">
                          <a:effectLst/>
                        </a:rPr>
                      </a:br>
                      <a:r>
                        <a:rPr lang="en-US" sz="1200">
                          <a:effectLst/>
                        </a:rPr>
                        <a:t>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2500318100"/>
                  </a:ext>
                </a:extLst>
              </a:tr>
            </a:tbl>
          </a:graphicData>
        </a:graphic>
      </p:graphicFrame>
    </p:spTree>
    <p:extLst>
      <p:ext uri="{BB962C8B-B14F-4D97-AF65-F5344CB8AC3E}">
        <p14:creationId xmlns:p14="http://schemas.microsoft.com/office/powerpoint/2010/main" val="162755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网关内部转发</a:t>
            </a:r>
            <a:endParaRPr lang="zh-CN" altLang="en-US"/>
          </a:p>
        </p:txBody>
      </p:sp>
      <p:sp>
        <p:nvSpPr>
          <p:cNvPr id="3" name="内容占位符 2"/>
          <p:cNvSpPr>
            <a:spLocks noGrp="1"/>
          </p:cNvSpPr>
          <p:nvPr>
            <p:ph idx="1"/>
          </p:nvPr>
        </p:nvSpPr>
        <p:spPr/>
        <p:txBody>
          <a:bodyPr/>
          <a:lstStyle/>
          <a:p>
            <a:r>
              <a:rPr lang="en-US" altLang="zh-CN" smtClean="0"/>
              <a:t>SpringCloudGateway</a:t>
            </a:r>
            <a:r>
              <a:rPr lang="zh-CN" altLang="zh-CN"/>
              <a:t>网关是基于</a:t>
            </a:r>
            <a:r>
              <a:rPr lang="en-US" altLang="zh-CN"/>
              <a:t>WebFlux</a:t>
            </a:r>
            <a:r>
              <a:rPr lang="zh-CN" altLang="zh-CN"/>
              <a:t>技术开发出来的，这样除了可以实现其下游资源的转发之外，也可以在网关的内部定义所需的服务接口，此时就可以在网关中配置采用“</a:t>
            </a:r>
            <a:r>
              <a:rPr lang="en-US" altLang="zh-CN"/>
              <a:t>forward://</a:t>
            </a:r>
            <a:r>
              <a:rPr lang="zh-CN" altLang="zh-CN"/>
              <a:t>路径”的形式实现</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89" y="2017859"/>
            <a:ext cx="11353609" cy="431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71791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在网关内部定义一个访问资源</a:t>
            </a:r>
            <a:endParaRPr lang="zh-CN" altLang="en-US"/>
          </a:p>
        </p:txBody>
      </p:sp>
      <p:graphicFrame>
        <p:nvGraphicFramePr>
          <p:cNvPr id="4" name="表格 3"/>
          <p:cNvGraphicFramePr>
            <a:graphicFrameLocks noGrp="1"/>
          </p:cNvGraphicFramePr>
          <p:nvPr>
            <p:extLst/>
          </p:nvPr>
        </p:nvGraphicFramePr>
        <p:xfrm>
          <a:off x="213231" y="892796"/>
          <a:ext cx="11727531" cy="5737560"/>
        </p:xfrm>
        <a:graphic>
          <a:graphicData uri="http://schemas.openxmlformats.org/drawingml/2006/table">
            <a:tbl>
              <a:tblPr firstRow="1" firstCol="1" lastRow="1" lastCol="1" bandRow="1" bandCol="1">
                <a:tableStyleId>{5940675A-B579-460E-94D1-54222C63F5DA}</a:tableStyleId>
              </a:tblPr>
              <a:tblGrid>
                <a:gridCol w="11727531">
                  <a:extLst>
                    <a:ext uri="{9D8B030D-6E8A-4147-A177-3AD203B41FA5}">
                      <a16:colId xmlns:a16="http://schemas.microsoft.com/office/drawing/2014/main" val="2803508984"/>
                    </a:ext>
                  </a:extLst>
                </a:gridCol>
              </a:tblGrid>
              <a:tr h="5737560">
                <a:tc>
                  <a:txBody>
                    <a:bodyPr/>
                    <a:lstStyle/>
                    <a:p>
                      <a:r>
                        <a:rPr lang="en-US" sz="1600">
                          <a:effectLst/>
                        </a:rPr>
                        <a:t>package com.yootk.gateway.action;</a:t>
                      </a:r>
                      <a:br>
                        <a:rPr lang="en-US" sz="1600">
                          <a:effectLst/>
                        </a:rPr>
                      </a:br>
                      <a:r>
                        <a:rPr lang="en-US" sz="1600">
                          <a:effectLst/>
                        </a:rPr>
                        <a:t>@RestController</a:t>
                      </a:r>
                      <a:br>
                        <a:rPr lang="en-US" sz="1600">
                          <a:effectLst/>
                        </a:rPr>
                      </a:br>
                      <a:r>
                        <a:rPr lang="en-US" sz="1600">
                          <a:effectLst/>
                        </a:rPr>
                        <a:t>@RequestMapping("/gateway/action/*")</a:t>
                      </a:r>
                      <a:br>
                        <a:rPr lang="en-US" sz="1600">
                          <a:effectLst/>
                        </a:rPr>
                      </a:br>
                      <a:r>
                        <a:rPr lang="en-US" sz="1600">
                          <a:effectLst/>
                        </a:rPr>
                        <a:t>public class GatewayAction {</a:t>
                      </a:r>
                      <a:br>
                        <a:rPr lang="en-US" sz="1600">
                          <a:effectLst/>
                        </a:rPr>
                      </a:br>
                      <a:r>
                        <a:rPr lang="en-US" sz="1600">
                          <a:effectLst/>
                        </a:rPr>
                        <a:t>    @RequestMapping("globalforward")</a:t>
                      </a:r>
                      <a:br>
                        <a:rPr lang="en-US" sz="1600">
                          <a:effectLst/>
                        </a:rPr>
                      </a:br>
                      <a:r>
                        <a:rPr lang="en-US" sz="1600">
                          <a:effectLst/>
                        </a:rPr>
                        <a:t>    public Map&lt;String, String&gt; forward(ServerWebExchange exchange) {	// </a:t>
                      </a:r>
                      <a:r>
                        <a:rPr lang="zh-CN" sz="1600">
                          <a:effectLst/>
                        </a:rPr>
                        <a:t>跳转资源</a:t>
                      </a:r>
                      <a:r>
                        <a:rPr lang="en-US" sz="1600">
                          <a:effectLst/>
                        </a:rPr>
                        <a:t/>
                      </a:r>
                      <a:br>
                        <a:rPr lang="en-US" sz="1600">
                          <a:effectLst/>
                        </a:rPr>
                      </a:br>
                      <a:r>
                        <a:rPr lang="en-US" sz="1600">
                          <a:effectLst/>
                        </a:rPr>
                        <a:t>        Map&lt;String, String&gt; result = new HashMap&lt;&gt;(); 		// </a:t>
                      </a:r>
                      <a:r>
                        <a:rPr lang="zh-CN" sz="1600">
                          <a:effectLst/>
                        </a:rPr>
                        <a:t>保存结果</a:t>
                      </a:r>
                      <a:r>
                        <a:rPr lang="en-US" sz="1600">
                          <a:effectLst/>
                        </a:rPr>
                        <a:t/>
                      </a:r>
                      <a:br>
                        <a:rPr lang="en-US" sz="1600">
                          <a:effectLst/>
                        </a:rPr>
                      </a:br>
                      <a:r>
                        <a:rPr lang="en-US" sz="1600">
                          <a:effectLst/>
                        </a:rPr>
                        <a:t>        result.put("message", "forward"); 				// </a:t>
                      </a:r>
                      <a:r>
                        <a:rPr lang="zh-CN" sz="1600">
                          <a:effectLst/>
                        </a:rPr>
                        <a:t>提示信息</a:t>
                      </a:r>
                      <a:r>
                        <a:rPr lang="en-US" sz="1600">
                          <a:effectLst/>
                        </a:rPr>
                        <a:t/>
                      </a:r>
                      <a:br>
                        <a:rPr lang="en-US" sz="1600">
                          <a:effectLst/>
                        </a:rPr>
                      </a:br>
                      <a:r>
                        <a:rPr lang="en-US" sz="1600">
                          <a:effectLst/>
                        </a:rPr>
                        <a:t>        result.put("requestId", exchange.getRequest().getId());	// </a:t>
                      </a:r>
                      <a:r>
                        <a:rPr lang="zh-CN" sz="1600">
                          <a:effectLst/>
                        </a:rPr>
                        <a:t>请求</a:t>
                      </a:r>
                      <a:r>
                        <a:rPr lang="en-US" sz="1600">
                          <a:effectLst/>
                        </a:rPr>
                        <a:t>ID</a:t>
                      </a:r>
                      <a:br>
                        <a:rPr lang="en-US" sz="1600">
                          <a:effectLst/>
                        </a:rPr>
                      </a:br>
                      <a:r>
                        <a:rPr lang="en-US" sz="1600">
                          <a:effectLst/>
                        </a:rPr>
                        <a:t>        result.put("requestPath", exchange.getRequest().getPath().toString()); // </a:t>
                      </a:r>
                      <a:r>
                        <a:rPr lang="zh-CN" sz="1600">
                          <a:effectLst/>
                        </a:rPr>
                        <a:t>请求路径</a:t>
                      </a:r>
                      <a:r>
                        <a:rPr lang="en-US" sz="1600">
                          <a:effectLst/>
                        </a:rPr>
                        <a:t/>
                      </a:r>
                      <a:br>
                        <a:rPr lang="en-US" sz="1600">
                          <a:effectLst/>
                        </a:rPr>
                      </a:br>
                      <a:r>
                        <a:rPr lang="en-US" sz="1600">
                          <a:effectLst/>
                        </a:rPr>
                        <a:t>        return result;</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082357702"/>
                  </a:ext>
                </a:extLst>
              </a:tr>
            </a:tbl>
          </a:graphicData>
        </a:graphic>
      </p:graphicFrame>
    </p:spTree>
    <p:extLst>
      <p:ext uri="{BB962C8B-B14F-4D97-AF65-F5344CB8AC3E}">
        <p14:creationId xmlns:p14="http://schemas.microsoft.com/office/powerpoint/2010/main" val="35716745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application.yml</a:t>
            </a:r>
            <a:r>
              <a:rPr lang="zh-CN" altLang="zh-CN" smtClean="0"/>
              <a:t>配</a:t>
            </a:r>
            <a:r>
              <a:rPr lang="zh-CN" altLang="zh-CN"/>
              <a:t>置</a:t>
            </a:r>
            <a:endParaRPr lang="zh-CN" altLang="en-US"/>
          </a:p>
        </p:txBody>
      </p:sp>
      <p:graphicFrame>
        <p:nvGraphicFramePr>
          <p:cNvPr id="4" name="表格 3"/>
          <p:cNvGraphicFramePr>
            <a:graphicFrameLocks noGrp="1"/>
          </p:cNvGraphicFramePr>
          <p:nvPr>
            <p:extLst/>
          </p:nvPr>
        </p:nvGraphicFramePr>
        <p:xfrm>
          <a:off x="178798" y="908674"/>
          <a:ext cx="11815528" cy="5744638"/>
        </p:xfrm>
        <a:graphic>
          <a:graphicData uri="http://schemas.openxmlformats.org/drawingml/2006/table">
            <a:tbl>
              <a:tblPr firstRow="1" firstCol="1" lastRow="1" lastCol="1" bandRow="1" bandCol="1">
                <a:tableStyleId>{5940675A-B579-460E-94D1-54222C63F5DA}</a:tableStyleId>
              </a:tblPr>
              <a:tblGrid>
                <a:gridCol w="11815528">
                  <a:extLst>
                    <a:ext uri="{9D8B030D-6E8A-4147-A177-3AD203B41FA5}">
                      <a16:colId xmlns:a16="http://schemas.microsoft.com/office/drawing/2014/main" val="2636323084"/>
                    </a:ext>
                  </a:extLst>
                </a:gridCol>
              </a:tblGrid>
              <a:tr h="5744638">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gateway: 						# </a:t>
                      </a:r>
                      <a:r>
                        <a:rPr lang="zh-CN" sz="1600">
                          <a:effectLst/>
                        </a:rPr>
                        <a:t>网关配置</a:t>
                      </a:r>
                      <a:r>
                        <a:rPr lang="en-US" sz="1600">
                          <a:effectLst/>
                        </a:rPr>
                        <a:t/>
                      </a:r>
                      <a:br>
                        <a:rPr lang="en-US" sz="1600">
                          <a:effectLst/>
                        </a:rPr>
                      </a:br>
                      <a:r>
                        <a:rPr lang="en-US" sz="1600">
                          <a:effectLst/>
                        </a:rPr>
                        <a:t>      routes: 						# </a:t>
                      </a:r>
                      <a:r>
                        <a:rPr lang="zh-CN" sz="1600">
                          <a:effectLst/>
                        </a:rPr>
                        <a:t>路由配置（只配置单个路由）</a:t>
                      </a:r>
                      <a:r>
                        <a:rPr lang="en-US" sz="1600">
                          <a:effectLst/>
                        </a:rPr>
                        <a:t/>
                      </a:r>
                      <a:br>
                        <a:rPr lang="en-US" sz="1600">
                          <a:effectLst/>
                        </a:rPr>
                      </a:br>
                      <a:r>
                        <a:rPr lang="en-US" sz="1600">
                          <a:effectLst/>
                        </a:rPr>
                        <a:t>        - id: forward_example 				# </a:t>
                      </a:r>
                      <a:r>
                        <a:rPr lang="zh-CN" sz="1600">
                          <a:effectLst/>
                        </a:rPr>
                        <a:t>匹配名称</a:t>
                      </a:r>
                      <a:r>
                        <a:rPr lang="en-US" sz="1600">
                          <a:effectLst/>
                        </a:rPr>
                        <a:t/>
                      </a:r>
                      <a:br>
                        <a:rPr lang="en-US" sz="1600">
                          <a:effectLst/>
                        </a:rPr>
                      </a:br>
                      <a:r>
                        <a:rPr lang="en-US" sz="1600">
                          <a:effectLst/>
                        </a:rPr>
                        <a:t>          uri: forward:///globalforward 			# </a:t>
                      </a:r>
                      <a:r>
                        <a:rPr lang="zh-CN" sz="1600">
                          <a:effectLst/>
                        </a:rPr>
                        <a:t>本地转发</a:t>
                      </a:r>
                      <a:r>
                        <a:rPr lang="en-US" sz="1600">
                          <a:effectLst/>
                        </a:rPr>
                        <a:t/>
                      </a:r>
                      <a:br>
                        <a:rPr lang="en-US" sz="1600">
                          <a:effectLst/>
                        </a:rPr>
                      </a:br>
                      <a:r>
                        <a:rPr lang="en-US" sz="1600">
                          <a:effectLst/>
                        </a:rPr>
                        <a:t>          predicates: 					# </a:t>
                      </a:r>
                      <a:r>
                        <a:rPr lang="zh-CN" sz="1600">
                          <a:effectLst/>
                        </a:rPr>
                        <a:t>路由谓词工厂</a:t>
                      </a:r>
                      <a:r>
                        <a:rPr lang="en-US" sz="1600">
                          <a:effectLst/>
                        </a:rPr>
                        <a:t/>
                      </a:r>
                      <a:br>
                        <a:rPr lang="en-US" sz="1600">
                          <a:effectLst/>
                        </a:rPr>
                      </a:br>
                      <a:r>
                        <a:rPr lang="en-US" sz="1600">
                          <a:effectLst/>
                        </a:rPr>
                        <a:t>            - Path=/globalforward 				# </a:t>
                      </a:r>
                      <a:r>
                        <a:rPr lang="zh-CN" sz="1600">
                          <a:effectLst/>
                        </a:rPr>
                        <a:t>指定资源</a:t>
                      </a:r>
                      <a:r>
                        <a:rPr lang="en-US" sz="1600">
                          <a:effectLst/>
                        </a:rPr>
                        <a:t/>
                      </a:r>
                      <a:br>
                        <a:rPr lang="en-US" sz="1600">
                          <a:effectLst/>
                        </a:rPr>
                      </a:br>
                      <a:r>
                        <a:rPr lang="en-US" sz="1600">
                          <a:effectLst/>
                        </a:rPr>
                        <a:t>          filters: 					# </a:t>
                      </a:r>
                      <a:r>
                        <a:rPr lang="zh-CN" sz="1600">
                          <a:effectLst/>
                        </a:rPr>
                        <a:t>网关过滤工厂</a:t>
                      </a:r>
                      <a:r>
                        <a:rPr lang="en-US" sz="1600">
                          <a:effectLst/>
                        </a:rPr>
                        <a:t/>
                      </a:r>
                      <a:br>
                        <a:rPr lang="en-US" sz="1600">
                          <a:effectLst/>
                        </a:rPr>
                      </a:br>
                      <a:r>
                        <a:rPr lang="en-US" sz="1600">
                          <a:effectLst/>
                        </a:rPr>
                        <a:t>            - PrefixPath=/gateway/action 			# </a:t>
                      </a:r>
                      <a:r>
                        <a:rPr lang="zh-CN" sz="1600">
                          <a:effectLst/>
                        </a:rPr>
                        <a:t>路径前缀</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15115311"/>
                  </a:ext>
                </a:extLst>
              </a:tr>
            </a:tbl>
          </a:graphicData>
        </a:graphic>
      </p:graphicFrame>
    </p:spTree>
    <p:extLst>
      <p:ext uri="{BB962C8B-B14F-4D97-AF65-F5344CB8AC3E}">
        <p14:creationId xmlns:p14="http://schemas.microsoft.com/office/powerpoint/2010/main" val="585455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网关与微服务资源</a:t>
            </a:r>
            <a:endParaRPr lang="zh-CN" altLang="en-US"/>
          </a:p>
        </p:txBody>
      </p:sp>
      <p:sp>
        <p:nvSpPr>
          <p:cNvPr id="3" name="内容占位符 2"/>
          <p:cNvSpPr>
            <a:spLocks noGrp="1"/>
          </p:cNvSpPr>
          <p:nvPr>
            <p:ph idx="1"/>
          </p:nvPr>
        </p:nvSpPr>
        <p:spPr/>
        <p:txBody>
          <a:bodyPr/>
          <a:lstStyle/>
          <a:p>
            <a:r>
              <a:rPr lang="en-US" altLang="zh-CN"/>
              <a:t>SpringCloudGateway</a:t>
            </a:r>
            <a:r>
              <a:rPr lang="zh-CN" altLang="zh-CN"/>
              <a:t>主要是通过注册中心代理所有相关的微服务资源，由于所有的服务资源都需要通过</a:t>
            </a:r>
            <a:r>
              <a:rPr lang="en-US" altLang="zh-CN"/>
              <a:t>Nacos</a:t>
            </a:r>
            <a:r>
              <a:rPr lang="zh-CN" altLang="zh-CN"/>
              <a:t>注册中心获取，所以需要将网关注册到</a:t>
            </a:r>
            <a:r>
              <a:rPr lang="en-US" altLang="zh-CN"/>
              <a:t>Nacos</a:t>
            </a:r>
            <a:r>
              <a:rPr lang="zh-CN" altLang="zh-CN"/>
              <a:t>服务列表之中，随后就可以通过网关地址来进行微服务访</a:t>
            </a:r>
            <a:r>
              <a:rPr lang="zh-CN" altLang="zh-CN" smtClean="0"/>
              <a:t>问</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zh-CN" altLang="zh-CN"/>
              <a:t>在整个微服务的运行架构中，网关是一个独立的应用项目，同时</a:t>
            </a:r>
            <a:r>
              <a:rPr lang="en-US" altLang="zh-CN"/>
              <a:t>SpringCloudGateway</a:t>
            </a:r>
            <a:r>
              <a:rPr lang="zh-CN" altLang="zh-CN"/>
              <a:t>基于</a:t>
            </a:r>
            <a:r>
              <a:rPr lang="en-US" altLang="zh-CN"/>
              <a:t>WebFlux</a:t>
            </a:r>
            <a:r>
              <a:rPr lang="zh-CN" altLang="zh-CN"/>
              <a:t>开发，直接采用响应式方式进行微服务资源调用</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08" y="2069184"/>
            <a:ext cx="11706571" cy="239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3627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ForwardRoutingFilter</a:t>
            </a:r>
            <a:r>
              <a:rPr lang="zh-CN" altLang="zh-CN"/>
              <a:t>核心源代码</a:t>
            </a:r>
            <a:endParaRPr lang="zh-CN" altLang="en-US"/>
          </a:p>
        </p:txBody>
      </p:sp>
      <p:graphicFrame>
        <p:nvGraphicFramePr>
          <p:cNvPr id="4" name="表格 3"/>
          <p:cNvGraphicFramePr>
            <a:graphicFrameLocks noGrp="1"/>
          </p:cNvGraphicFramePr>
          <p:nvPr>
            <p:extLst/>
          </p:nvPr>
        </p:nvGraphicFramePr>
        <p:xfrm>
          <a:off x="217057" y="849087"/>
          <a:ext cx="11712227" cy="5777444"/>
        </p:xfrm>
        <a:graphic>
          <a:graphicData uri="http://schemas.openxmlformats.org/drawingml/2006/table">
            <a:tbl>
              <a:tblPr firstRow="1" firstCol="1" lastRow="1" lastCol="1" bandRow="1" bandCol="1">
                <a:tableStyleId>{5940675A-B579-460E-94D1-54222C63F5DA}</a:tableStyleId>
              </a:tblPr>
              <a:tblGrid>
                <a:gridCol w="11712227">
                  <a:extLst>
                    <a:ext uri="{9D8B030D-6E8A-4147-A177-3AD203B41FA5}">
                      <a16:colId xmlns:a16="http://schemas.microsoft.com/office/drawing/2014/main" val="2306387505"/>
                    </a:ext>
                  </a:extLst>
                </a:gridCol>
              </a:tblGrid>
              <a:tr h="5777444">
                <a:tc>
                  <a:txBody>
                    <a:bodyPr/>
                    <a:lstStyle/>
                    <a:p>
                      <a:r>
                        <a:rPr lang="en-US" sz="1600">
                          <a:effectLst/>
                        </a:rPr>
                        <a:t>package org.springframework.cloud.gateway.filter;</a:t>
                      </a:r>
                      <a:br>
                        <a:rPr lang="en-US" sz="1600">
                          <a:effectLst/>
                        </a:rPr>
                      </a:br>
                      <a:r>
                        <a:rPr lang="en-US" sz="1600">
                          <a:effectLst/>
                        </a:rPr>
                        <a:t>public class ForwardRoutingFilter implements GlobalFilter, Ordered {// </a:t>
                      </a:r>
                      <a:r>
                        <a:rPr lang="zh-CN" sz="1600">
                          <a:effectLst/>
                        </a:rPr>
                        <a:t>全局过滤器</a:t>
                      </a:r>
                      <a:r>
                        <a:rPr lang="en-US" sz="1600">
                          <a:effectLst/>
                        </a:rPr>
                        <a:t/>
                      </a:r>
                      <a:br>
                        <a:rPr lang="en-US" sz="1600">
                          <a:effectLst/>
                        </a:rPr>
                      </a:br>
                      <a:r>
                        <a:rPr lang="en-US" sz="1600">
                          <a:effectLst/>
                        </a:rPr>
                        <a:t>   @Override						// </a:t>
                      </a:r>
                      <a:r>
                        <a:rPr lang="zh-CN" sz="1600">
                          <a:effectLst/>
                        </a:rPr>
                        <a:t>覆写</a:t>
                      </a:r>
                      <a:r>
                        <a:rPr lang="en-US" sz="1600">
                          <a:effectLst/>
                        </a:rPr>
                        <a:t>GlobalFilter</a:t>
                      </a:r>
                      <a:r>
                        <a:rPr lang="zh-CN" sz="1600">
                          <a:effectLst/>
                        </a:rPr>
                        <a:t>接口方法</a:t>
                      </a:r>
                      <a:r>
                        <a:rPr lang="en-US" sz="1600">
                          <a:effectLst/>
                        </a:rPr>
                        <a:t/>
                      </a:r>
                      <a:br>
                        <a:rPr lang="en-US" sz="1600">
                          <a:effectLst/>
                        </a:rPr>
                      </a:br>
                      <a:r>
                        <a:rPr lang="en-US" sz="1600">
                          <a:effectLst/>
                        </a:rPr>
                        <a:t>   public Mono&lt;Void&gt; filter(ServerWebExchange exchange, GatewayFilterChain chain) {</a:t>
                      </a:r>
                      <a:br>
                        <a:rPr lang="en-US" sz="1600">
                          <a:effectLst/>
                        </a:rPr>
                      </a:br>
                      <a:r>
                        <a:rPr lang="en-US" sz="1600">
                          <a:effectLst/>
                        </a:rPr>
                        <a:t>      URI requestUrl = exchange.getRequiredAttribute(GATEWAY_REQUEST_URL_ATTR);</a:t>
                      </a:r>
                      <a:br>
                        <a:rPr lang="en-US" sz="1600">
                          <a:effectLst/>
                        </a:rPr>
                      </a:br>
                      <a:r>
                        <a:rPr lang="en-US" sz="1600">
                          <a:effectLst/>
                        </a:rPr>
                        <a:t>      String scheme = requestUrl.getScheme();		// </a:t>
                      </a:r>
                      <a:r>
                        <a:rPr lang="zh-CN" sz="1600">
                          <a:effectLst/>
                        </a:rPr>
                        <a:t>获取请求模式</a:t>
                      </a:r>
                      <a:r>
                        <a:rPr lang="en-US" sz="1600">
                          <a:effectLst/>
                        </a:rPr>
                        <a:t/>
                      </a:r>
                      <a:br>
                        <a:rPr lang="en-US" sz="1600">
                          <a:effectLst/>
                        </a:rPr>
                      </a:br>
                      <a:r>
                        <a:rPr lang="en-US" sz="1600">
                          <a:effectLst/>
                        </a:rPr>
                        <a:t>      if (isAlreadyRouted(exchange) || !"forward".equals(scheme)) {	// </a:t>
                      </a:r>
                      <a:r>
                        <a:rPr lang="zh-CN" sz="1600">
                          <a:effectLst/>
                        </a:rPr>
                        <a:t>为</a:t>
                      </a:r>
                      <a:r>
                        <a:rPr lang="en-US" sz="1600">
                          <a:effectLst/>
                        </a:rPr>
                        <a:t>forward</a:t>
                      </a:r>
                      <a:r>
                        <a:rPr lang="zh-CN" sz="1600">
                          <a:effectLst/>
                        </a:rPr>
                        <a:t>模式</a:t>
                      </a:r>
                      <a:r>
                        <a:rPr lang="en-US" sz="1600">
                          <a:effectLst/>
                        </a:rPr>
                        <a:t/>
                      </a:r>
                      <a:br>
                        <a:rPr lang="en-US" sz="1600">
                          <a:effectLst/>
                        </a:rPr>
                      </a:br>
                      <a:r>
                        <a:rPr lang="en-US" sz="1600">
                          <a:effectLst/>
                        </a:rPr>
                        <a:t>         return chain.filter(exchange); 			// </a:t>
                      </a:r>
                      <a:r>
                        <a:rPr lang="zh-CN" sz="1600">
                          <a:effectLst/>
                        </a:rPr>
                        <a:t>执行下一个过滤处理</a:t>
                      </a:r>
                      <a:r>
                        <a:rPr lang="en-US" sz="1600">
                          <a:effectLst/>
                        </a:rPr>
                        <a:t/>
                      </a:r>
                      <a:br>
                        <a:rPr lang="en-US" sz="1600">
                          <a:effectLst/>
                        </a:rPr>
                      </a:br>
                      <a:r>
                        <a:rPr lang="en-US" sz="1600">
                          <a:effectLst/>
                        </a:rPr>
                        <a:t>      }</a:t>
                      </a:r>
                      <a:br>
                        <a:rPr lang="en-US" sz="1600">
                          <a:effectLst/>
                        </a:rPr>
                      </a:br>
                      <a:r>
                        <a:rPr lang="en-US" sz="1600">
                          <a:effectLst/>
                        </a:rPr>
                        <a:t>      if (log.isTraceEnabled()) {</a:t>
                      </a:r>
                      <a:br>
                        <a:rPr lang="en-US" sz="1600">
                          <a:effectLst/>
                        </a:rPr>
                      </a:br>
                      <a:r>
                        <a:rPr lang="en-US" sz="1600">
                          <a:effectLst/>
                        </a:rPr>
                        <a:t>         log.trace("Forwarding to URI: " + requestUrl);</a:t>
                      </a:r>
                      <a:br>
                        <a:rPr lang="en-US" sz="1600">
                          <a:effectLst/>
                        </a:rPr>
                      </a:br>
                      <a:r>
                        <a:rPr lang="en-US" sz="1600">
                          <a:effectLst/>
                        </a:rPr>
                        <a:t>      }</a:t>
                      </a:r>
                      <a:br>
                        <a:rPr lang="en-US" sz="1600">
                          <a:effectLst/>
                        </a:rPr>
                      </a:br>
                      <a:r>
                        <a:rPr lang="en-US" sz="1600">
                          <a:effectLst/>
                        </a:rPr>
                        <a:t>      return this.getDispatcherHandler().handle(exchange); 	// DispatcherHandler</a:t>
                      </a:r>
                      <a:r>
                        <a:rPr lang="zh-CN" sz="1600">
                          <a:effectLst/>
                        </a:rPr>
                        <a:t>处理</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866917814"/>
                  </a:ext>
                </a:extLst>
              </a:tr>
            </a:tbl>
          </a:graphicData>
        </a:graphic>
      </p:graphicFrame>
    </p:spTree>
    <p:extLst>
      <p:ext uri="{BB962C8B-B14F-4D97-AF65-F5344CB8AC3E}">
        <p14:creationId xmlns:p14="http://schemas.microsoft.com/office/powerpoint/2010/main" val="19003216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Netty</a:t>
            </a:r>
            <a:r>
              <a:rPr lang="zh-CN" altLang="en-US"/>
              <a:t>全局路由</a:t>
            </a:r>
          </a:p>
        </p:txBody>
      </p:sp>
      <p:sp>
        <p:nvSpPr>
          <p:cNvPr id="3" name="内容占位符 2"/>
          <p:cNvSpPr>
            <a:spLocks noGrp="1"/>
          </p:cNvSpPr>
          <p:nvPr>
            <p:ph idx="1"/>
          </p:nvPr>
        </p:nvSpPr>
        <p:spPr/>
        <p:txBody>
          <a:bodyPr/>
          <a:lstStyle/>
          <a:p>
            <a:r>
              <a:rPr lang="en-US" altLang="zh-CN"/>
              <a:t>NettyRoutingFilter</a:t>
            </a:r>
            <a:r>
              <a:rPr lang="zh-CN" altLang="zh-CN"/>
              <a:t>是由</a:t>
            </a:r>
            <a:r>
              <a:rPr lang="en-US" altLang="zh-CN"/>
              <a:t>Netty</a:t>
            </a:r>
            <a:r>
              <a:rPr lang="zh-CN" altLang="zh-CN"/>
              <a:t>实现的网关全局过滤器，其可以根据“</a:t>
            </a:r>
            <a:r>
              <a:rPr lang="en-US" altLang="zh-CN"/>
              <a:t>http://</a:t>
            </a:r>
            <a:r>
              <a:rPr lang="zh-CN" altLang="zh-CN"/>
              <a:t>”或“</a:t>
            </a:r>
            <a:r>
              <a:rPr lang="en-US" altLang="zh-CN"/>
              <a:t>https://</a:t>
            </a:r>
            <a:r>
              <a:rPr lang="zh-CN" altLang="zh-CN"/>
              <a:t>”前缀模式实现过滤处理，使用基于</a:t>
            </a:r>
            <a:r>
              <a:rPr lang="en-US" altLang="zh-CN"/>
              <a:t>Netty</a:t>
            </a:r>
            <a:r>
              <a:rPr lang="zh-CN" altLang="zh-CN"/>
              <a:t>实现的</a:t>
            </a:r>
            <a:r>
              <a:rPr lang="en-US" altLang="zh-CN"/>
              <a:t>HttpClient</a:t>
            </a:r>
            <a:r>
              <a:rPr lang="zh-CN" altLang="zh-CN"/>
              <a:t>向后端微服务发出资源请求，而微服务资源进行响应时，可以通过</a:t>
            </a:r>
            <a:r>
              <a:rPr lang="en-US" altLang="zh-CN" smtClean="0"/>
              <a:t>NettyWriteResponseFilter</a:t>
            </a:r>
            <a:r>
              <a:rPr lang="zh-CN" altLang="zh-CN" smtClean="0"/>
              <a:t>将</a:t>
            </a:r>
            <a:r>
              <a:rPr lang="zh-CN" altLang="zh-CN"/>
              <a:t>响应数据发送给请求客户端</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94" y="2334761"/>
            <a:ext cx="11381000" cy="312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2159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Netty</a:t>
            </a:r>
            <a:r>
              <a:rPr lang="zh-CN" altLang="zh-CN"/>
              <a:t>全局路由实现结构</a:t>
            </a:r>
            <a:endParaRPr lang="zh-CN" altLang="en-US"/>
          </a:p>
        </p:txBody>
      </p:sp>
      <p:sp>
        <p:nvSpPr>
          <p:cNvPr id="3" name="内容占位符 2"/>
          <p:cNvSpPr>
            <a:spLocks noGrp="1"/>
          </p:cNvSpPr>
          <p:nvPr>
            <p:ph idx="1"/>
          </p:nvPr>
        </p:nvSpPr>
        <p:spPr/>
        <p:txBody>
          <a:bodyPr/>
          <a:lstStyle/>
          <a:p>
            <a:r>
              <a:rPr lang="en-US" altLang="zh-CN"/>
              <a:t>NettyRoutingFilter</a:t>
            </a:r>
            <a:r>
              <a:rPr lang="zh-CN" altLang="zh-CN"/>
              <a:t>与</a:t>
            </a:r>
            <a:r>
              <a:rPr lang="en-US" altLang="zh-CN"/>
              <a:t>NettyWriteResponseFilter</a:t>
            </a:r>
            <a:r>
              <a:rPr lang="zh-CN" altLang="zh-CN"/>
              <a:t>两个类都实现了</a:t>
            </a:r>
            <a:r>
              <a:rPr lang="en-US" altLang="zh-CN"/>
              <a:t>GlobalFilter</a:t>
            </a:r>
            <a:r>
              <a:rPr lang="zh-CN" altLang="zh-CN"/>
              <a:t>父接口，其中</a:t>
            </a:r>
            <a:r>
              <a:rPr lang="en-US" altLang="zh-CN"/>
              <a:t>NettyRoutingFilter</a:t>
            </a:r>
            <a:r>
              <a:rPr lang="zh-CN" altLang="zh-CN"/>
              <a:t>类最终要通过</a:t>
            </a:r>
            <a:r>
              <a:rPr lang="en-US" altLang="zh-CN"/>
              <a:t>HttpClient</a:t>
            </a:r>
            <a:r>
              <a:rPr lang="zh-CN" altLang="zh-CN"/>
              <a:t>实现类进行资源调用，所以在该类对象实例化时需要传入</a:t>
            </a:r>
            <a:r>
              <a:rPr lang="en-US" altLang="zh-CN"/>
              <a:t>HttpClient</a:t>
            </a:r>
            <a:r>
              <a:rPr lang="zh-CN" altLang="zh-CN"/>
              <a:t>、</a:t>
            </a:r>
            <a:r>
              <a:rPr lang="en-US" altLang="zh-CN"/>
              <a:t>HttpClientProperties</a:t>
            </a:r>
            <a:r>
              <a:rPr lang="zh-CN" altLang="zh-CN"/>
              <a:t>对象实例，而</a:t>
            </a:r>
            <a:r>
              <a:rPr lang="en-US" altLang="zh-CN"/>
              <a:t>NettyWriteResponseFilter</a:t>
            </a:r>
            <a:r>
              <a:rPr lang="zh-CN" altLang="zh-CN"/>
              <a:t>实现类由于需要进行数据响应处理，所以在使用构造方法实例化时需要传入</a:t>
            </a:r>
            <a:r>
              <a:rPr lang="en-US" altLang="zh-CN"/>
              <a:t>MediaType</a:t>
            </a:r>
            <a:r>
              <a:rPr lang="zh-CN" altLang="zh-CN"/>
              <a:t>对象实例</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21" y="2705878"/>
            <a:ext cx="11624146" cy="3388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1550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负载均衡全局过滤器</a:t>
            </a:r>
            <a:endParaRPr lang="zh-CN" altLang="en-US"/>
          </a:p>
        </p:txBody>
      </p:sp>
      <p:sp>
        <p:nvSpPr>
          <p:cNvPr id="3" name="内容占位符 2"/>
          <p:cNvSpPr>
            <a:spLocks noGrp="1"/>
          </p:cNvSpPr>
          <p:nvPr>
            <p:ph idx="1"/>
          </p:nvPr>
        </p:nvSpPr>
        <p:spPr/>
        <p:txBody>
          <a:bodyPr/>
          <a:lstStyle/>
          <a:p>
            <a:r>
              <a:rPr lang="zh-CN" altLang="zh-CN"/>
              <a:t>网关可以采用“</a:t>
            </a:r>
            <a:r>
              <a:rPr lang="en-US" altLang="zh-CN"/>
              <a:t>lb://</a:t>
            </a:r>
            <a:r>
              <a:rPr lang="zh-CN" altLang="zh-CN"/>
              <a:t>服务名称”的形式实现某一个微服务集群的转发代理操作，同时在进行调用时还提供有负载均衡的支持（</a:t>
            </a:r>
            <a:r>
              <a:rPr lang="en-US" altLang="zh-CN"/>
              <a:t>LoadBalancer</a:t>
            </a:r>
            <a:r>
              <a:rPr lang="zh-CN" altLang="zh-CN"/>
              <a:t>），而在</a:t>
            </a:r>
            <a:r>
              <a:rPr lang="en-US" altLang="zh-CN"/>
              <a:t>SpringCloudGateway</a:t>
            </a:r>
            <a:r>
              <a:rPr lang="zh-CN" altLang="zh-CN"/>
              <a:t>中针对于负载均衡代理有两个</a:t>
            </a:r>
            <a:r>
              <a:rPr lang="en-US" altLang="zh-CN"/>
              <a:t>GlobalFilter</a:t>
            </a:r>
            <a:r>
              <a:rPr lang="zh-CN" altLang="zh-CN"/>
              <a:t>实现类：默认的负载均衡代理类（</a:t>
            </a:r>
            <a:r>
              <a:rPr lang="en-US" altLang="zh-CN"/>
              <a:t>LoadBalancerClientFilter</a:t>
            </a:r>
            <a:r>
              <a:rPr lang="zh-CN" altLang="zh-CN"/>
              <a:t>）、响应式负载均衡代理类（</a:t>
            </a:r>
            <a:r>
              <a:rPr lang="en-US" altLang="zh-CN"/>
              <a:t>ReactiveLoadBalancerClientFilter</a:t>
            </a:r>
            <a:r>
              <a:rPr lang="zh-CN" altLang="zh-CN"/>
              <a:t>）</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382" y="2694399"/>
            <a:ext cx="11470223" cy="33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24833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build.gradle</a:t>
            </a:r>
            <a:r>
              <a:rPr lang="zh-CN" altLang="en-US" smtClean="0"/>
              <a:t>配置</a:t>
            </a:r>
            <a:endParaRPr lang="zh-CN" altLang="en-US"/>
          </a:p>
        </p:txBody>
      </p:sp>
      <p:sp>
        <p:nvSpPr>
          <p:cNvPr id="3" name="内容占位符 2"/>
          <p:cNvSpPr>
            <a:spLocks noGrp="1"/>
          </p:cNvSpPr>
          <p:nvPr>
            <p:ph idx="1"/>
          </p:nvPr>
        </p:nvSpPr>
        <p:spPr/>
        <p:txBody>
          <a:bodyPr/>
          <a:lstStyle/>
          <a:p>
            <a:r>
              <a:rPr lang="en-US" altLang="zh-CN"/>
              <a:t>implementation('org.springframework.cloud:spring-cloud-starter-loadbalancer')</a:t>
            </a:r>
            <a:endParaRPr lang="zh-CN" altLang="en-US"/>
          </a:p>
        </p:txBody>
      </p:sp>
    </p:spTree>
    <p:extLst>
      <p:ext uri="{BB962C8B-B14F-4D97-AF65-F5344CB8AC3E}">
        <p14:creationId xmlns:p14="http://schemas.microsoft.com/office/powerpoint/2010/main" val="2666278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197927" y="849086"/>
          <a:ext cx="11739009" cy="3087807"/>
        </p:xfrm>
        <a:graphic>
          <a:graphicData uri="http://schemas.openxmlformats.org/drawingml/2006/table">
            <a:tbl>
              <a:tblPr firstRow="1" firstCol="1" lastRow="1" lastCol="1" bandRow="1" bandCol="1">
                <a:tableStyleId>{5940675A-B579-460E-94D1-54222C63F5DA}</a:tableStyleId>
              </a:tblPr>
              <a:tblGrid>
                <a:gridCol w="11739009">
                  <a:extLst>
                    <a:ext uri="{9D8B030D-6E8A-4147-A177-3AD203B41FA5}">
                      <a16:colId xmlns:a16="http://schemas.microsoft.com/office/drawing/2014/main" val="1522657450"/>
                    </a:ext>
                  </a:extLst>
                </a:gridCol>
              </a:tblGrid>
              <a:tr h="3087807">
                <a:tc>
                  <a:txBody>
                    <a:bodyPr/>
                    <a:lstStyle/>
                    <a:p>
                      <a:r>
                        <a:rPr lang="en-US" sz="1200">
                          <a:effectLst/>
                        </a:rPr>
                        <a:t>spring: 						# Spring</a:t>
                      </a:r>
                      <a:r>
                        <a:rPr lang="zh-CN" sz="1200">
                          <a:effectLst/>
                        </a:rPr>
                        <a:t>配置</a:t>
                      </a:r>
                      <a:r>
                        <a:rPr lang="en-US" sz="1200">
                          <a:effectLst/>
                        </a:rPr>
                        <a:t/>
                      </a:r>
                      <a:br>
                        <a:rPr lang="en-US" sz="1200">
                          <a:effectLst/>
                        </a:rPr>
                      </a:br>
                      <a:r>
                        <a:rPr lang="en-US" sz="1200">
                          <a:effectLst/>
                        </a:rPr>
                        <a:t>  cloud: 					# SpringCloud</a:t>
                      </a:r>
                      <a:r>
                        <a:rPr lang="zh-CN" sz="1200">
                          <a:effectLst/>
                        </a:rPr>
                        <a:t>配置</a:t>
                      </a:r>
                      <a:r>
                        <a:rPr lang="en-US" sz="1200">
                          <a:effectLst/>
                        </a:rPr>
                        <a:t/>
                      </a:r>
                      <a:br>
                        <a:rPr lang="en-US" sz="1200">
                          <a:effectLst/>
                        </a:rPr>
                      </a:br>
                      <a:r>
                        <a:rPr lang="en-US" sz="1200">
                          <a:effectLst/>
                        </a:rPr>
                        <a:t>    loadbalancer: 				# </a:t>
                      </a:r>
                      <a:r>
                        <a:rPr lang="zh-CN" sz="1200">
                          <a:effectLst/>
                        </a:rPr>
                        <a:t>负载均衡配置</a:t>
                      </a:r>
                      <a:r>
                        <a:rPr lang="en-US" sz="1200">
                          <a:effectLst/>
                        </a:rPr>
                        <a:t/>
                      </a:r>
                      <a:br>
                        <a:rPr lang="en-US" sz="1200">
                          <a:effectLst/>
                        </a:rPr>
                      </a:br>
                      <a:r>
                        <a:rPr lang="en-US" sz="1200">
                          <a:effectLst/>
                        </a:rPr>
                        <a:t>      ribbon: 					# Ribbon</a:t>
                      </a:r>
                      <a:r>
                        <a:rPr lang="zh-CN" sz="1200">
                          <a:effectLst/>
                        </a:rPr>
                        <a:t>组件</a:t>
                      </a:r>
                      <a:r>
                        <a:rPr lang="en-US" sz="1200">
                          <a:effectLst/>
                        </a:rPr>
                        <a:t/>
                      </a:r>
                      <a:br>
                        <a:rPr lang="en-US" sz="1200">
                          <a:effectLst/>
                        </a:rPr>
                      </a:br>
                      <a:r>
                        <a:rPr lang="en-US" sz="1200">
                          <a:effectLst/>
                        </a:rPr>
                        <a:t>        enabled: false 				# </a:t>
                      </a:r>
                      <a:r>
                        <a:rPr lang="zh-CN" sz="1200">
                          <a:effectLst/>
                        </a:rPr>
                        <a:t>关闭默认配置</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3657563114"/>
                  </a:ext>
                </a:extLst>
              </a:tr>
            </a:tbl>
          </a:graphicData>
        </a:graphic>
      </p:graphicFrame>
    </p:spTree>
    <p:extLst>
      <p:ext uri="{BB962C8B-B14F-4D97-AF65-F5344CB8AC3E}">
        <p14:creationId xmlns:p14="http://schemas.microsoft.com/office/powerpoint/2010/main" val="37748323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ReactiveLoadBalancerClientFilter</a:t>
            </a:r>
            <a:endParaRPr lang="zh-CN" altLang="en-US"/>
          </a:p>
        </p:txBody>
      </p:sp>
      <p:sp>
        <p:nvSpPr>
          <p:cNvPr id="3" name="内容占位符 2"/>
          <p:cNvSpPr>
            <a:spLocks noGrp="1"/>
          </p:cNvSpPr>
          <p:nvPr>
            <p:ph idx="1"/>
          </p:nvPr>
        </p:nvSpPr>
        <p:spPr/>
        <p:txBody>
          <a:bodyPr/>
          <a:lstStyle/>
          <a:p>
            <a:r>
              <a:rPr lang="en-US" altLang="zh-CN"/>
              <a:t>ReactiveLoadBalancerClientFilter</a:t>
            </a:r>
            <a:r>
              <a:rPr lang="zh-CN" altLang="zh-CN"/>
              <a:t>过滤器是基于</a:t>
            </a:r>
            <a:r>
              <a:rPr lang="en-US" altLang="zh-CN"/>
              <a:t>Reactive</a:t>
            </a:r>
            <a:r>
              <a:rPr lang="zh-CN" altLang="zh-CN"/>
              <a:t>响应式开发框架实现的，其可以直接基于注册中心的定义来获取所需要的服务实例对象</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876" y="1770760"/>
            <a:ext cx="11419391" cy="332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2987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网关监控数据持久化</a:t>
            </a:r>
            <a:endParaRPr lang="zh-CN" altLang="en-US"/>
          </a:p>
        </p:txBody>
      </p:sp>
      <p:sp>
        <p:nvSpPr>
          <p:cNvPr id="3" name="内容占位符 2"/>
          <p:cNvSpPr>
            <a:spLocks noGrp="1"/>
          </p:cNvSpPr>
          <p:nvPr>
            <p:ph idx="1"/>
          </p:nvPr>
        </p:nvSpPr>
        <p:spPr/>
        <p:txBody>
          <a:bodyPr/>
          <a:lstStyle/>
          <a:p>
            <a:r>
              <a:rPr lang="zh-CN" altLang="zh-CN"/>
              <a:t>在网关中除了实现代理转发的过滤器之外，也提供有服务监控度量过滤器的支持，开发者可以直接利用此过滤器并结合</a:t>
            </a:r>
            <a:r>
              <a:rPr lang="en-US" altLang="zh-CN"/>
              <a:t>Actuator</a:t>
            </a:r>
            <a:r>
              <a:rPr lang="zh-CN" altLang="zh-CN"/>
              <a:t>服务即可实现网关服务数据，同时这些数据还可以方便的通过</a:t>
            </a:r>
            <a:r>
              <a:rPr lang="en-US" altLang="zh-CN"/>
              <a:t>Prometheus</a:t>
            </a:r>
            <a:r>
              <a:rPr lang="zh-CN" altLang="zh-CN"/>
              <a:t>采集与</a:t>
            </a:r>
            <a:r>
              <a:rPr lang="en-US" altLang="zh-CN"/>
              <a:t>Grafana</a:t>
            </a:r>
            <a:r>
              <a:rPr lang="zh-CN" altLang="zh-CN"/>
              <a:t>进行可视化显示处理</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72" y="2103617"/>
            <a:ext cx="11303444" cy="191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5781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build.gradle</a:t>
            </a:r>
            <a:r>
              <a:rPr lang="zh-CN" altLang="en-US" smtClean="0"/>
              <a:t>配置</a:t>
            </a:r>
            <a:endParaRPr lang="zh-CN" altLang="en-US"/>
          </a:p>
        </p:txBody>
      </p:sp>
      <p:sp>
        <p:nvSpPr>
          <p:cNvPr id="3" name="内容占位符 2"/>
          <p:cNvSpPr>
            <a:spLocks noGrp="1"/>
          </p:cNvSpPr>
          <p:nvPr>
            <p:ph idx="1"/>
          </p:nvPr>
        </p:nvSpPr>
        <p:spPr/>
        <p:txBody>
          <a:bodyPr/>
          <a:lstStyle/>
          <a:p>
            <a:r>
              <a:rPr lang="en-US" altLang="zh-CN"/>
              <a:t>implementation('io.micrometer:micrometer-registry-prometheus:1.7.0')</a:t>
            </a:r>
            <a:br>
              <a:rPr lang="en-US" altLang="zh-CN"/>
            </a:br>
            <a:r>
              <a:rPr lang="en-US" altLang="zh-CN"/>
              <a:t>implementation('io.micrometer:micrometer-core:1.7.0')</a:t>
            </a:r>
            <a:endParaRPr lang="zh-CN" altLang="en-US"/>
          </a:p>
        </p:txBody>
      </p:sp>
    </p:spTree>
    <p:extLst>
      <p:ext uri="{BB962C8B-B14F-4D97-AF65-F5344CB8AC3E}">
        <p14:creationId xmlns:p14="http://schemas.microsoft.com/office/powerpoint/2010/main" val="1822746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174972" y="883135"/>
          <a:ext cx="11735184" cy="4247452"/>
        </p:xfrm>
        <a:graphic>
          <a:graphicData uri="http://schemas.openxmlformats.org/drawingml/2006/table">
            <a:tbl>
              <a:tblPr firstRow="1" firstCol="1" lastRow="1" lastCol="1" bandRow="1" bandCol="1">
                <a:tableStyleId>{5940675A-B579-460E-94D1-54222C63F5DA}</a:tableStyleId>
              </a:tblPr>
              <a:tblGrid>
                <a:gridCol w="11735184">
                  <a:extLst>
                    <a:ext uri="{9D8B030D-6E8A-4147-A177-3AD203B41FA5}">
                      <a16:colId xmlns:a16="http://schemas.microsoft.com/office/drawing/2014/main" val="702605780"/>
                    </a:ext>
                  </a:extLst>
                </a:gridCol>
              </a:tblGrid>
              <a:tr h="4247452">
                <a:tc>
                  <a:txBody>
                    <a:bodyPr/>
                    <a:lstStyle/>
                    <a:p>
                      <a:r>
                        <a:rPr lang="en-US" sz="1100">
                          <a:effectLst/>
                        </a:rPr>
                        <a:t>spring: 							# Spring</a:t>
                      </a:r>
                      <a:r>
                        <a:rPr lang="zh-CN" sz="1100">
                          <a:effectLst/>
                        </a:rPr>
                        <a:t>配置</a:t>
                      </a:r>
                      <a:r>
                        <a:rPr lang="en-US" sz="1100">
                          <a:effectLst/>
                        </a:rPr>
                        <a:t/>
                      </a:r>
                      <a:br>
                        <a:rPr lang="en-US" sz="1100">
                          <a:effectLst/>
                        </a:rPr>
                      </a:br>
                      <a:r>
                        <a:rPr lang="en-US" sz="1100">
                          <a:effectLst/>
                        </a:rPr>
                        <a:t>  cloud: 						# SpringCloud</a:t>
                      </a:r>
                      <a:r>
                        <a:rPr lang="zh-CN" sz="1100">
                          <a:effectLst/>
                        </a:rPr>
                        <a:t>配置</a:t>
                      </a:r>
                      <a:r>
                        <a:rPr lang="en-US" sz="1100">
                          <a:effectLst/>
                        </a:rPr>
                        <a:t/>
                      </a:r>
                      <a:br>
                        <a:rPr lang="en-US" sz="1100">
                          <a:effectLst/>
                        </a:rPr>
                      </a:br>
                      <a:r>
                        <a:rPr lang="en-US" sz="1100">
                          <a:effectLst/>
                        </a:rPr>
                        <a:t>    gateway: 						# </a:t>
                      </a:r>
                      <a:r>
                        <a:rPr lang="zh-CN" sz="1100">
                          <a:effectLst/>
                        </a:rPr>
                        <a:t>网关配置</a:t>
                      </a:r>
                      <a:r>
                        <a:rPr lang="en-US" sz="1100">
                          <a:effectLst/>
                        </a:rPr>
                        <a:t/>
                      </a:r>
                      <a:br>
                        <a:rPr lang="en-US" sz="1100">
                          <a:effectLst/>
                        </a:rPr>
                      </a:br>
                      <a:r>
                        <a:rPr lang="en-US" sz="1100">
                          <a:effectLst/>
                        </a:rPr>
                        <a:t>      metrics: 						# metrics</a:t>
                      </a:r>
                      <a:r>
                        <a:rPr lang="zh-CN" sz="1100">
                          <a:effectLst/>
                        </a:rPr>
                        <a:t>配置</a:t>
                      </a:r>
                      <a:r>
                        <a:rPr lang="en-US" sz="1100">
                          <a:effectLst/>
                        </a:rPr>
                        <a:t/>
                      </a:r>
                      <a:br>
                        <a:rPr lang="en-US" sz="1100">
                          <a:effectLst/>
                        </a:rPr>
                      </a:br>
                      <a:r>
                        <a:rPr lang="en-US" sz="1100">
                          <a:effectLst/>
                        </a:rPr>
                        <a:t>        enabled: true 					# </a:t>
                      </a:r>
                      <a:r>
                        <a:rPr lang="zh-CN" sz="1100">
                          <a:effectLst/>
                        </a:rPr>
                        <a:t>获取监控数据</a:t>
                      </a:r>
                      <a:endParaRPr lang="zh-CN" sz="1100">
                        <a:effectLst/>
                        <a:latin typeface="Times New Roman" panose="02020603050405020304" pitchFamily="18" charset="0"/>
                      </a:endParaRPr>
                    </a:p>
                  </a:txBody>
                  <a:tcPr marL="68580" marR="68580" marT="0" marB="0"/>
                </a:tc>
                <a:extLst>
                  <a:ext uri="{0D108BD9-81ED-4DB2-BD59-A6C34878D82A}">
                    <a16:rowId xmlns:a16="http://schemas.microsoft.com/office/drawing/2014/main" val="4187709768"/>
                  </a:ext>
                </a:extLst>
              </a:tr>
            </a:tbl>
          </a:graphicData>
        </a:graphic>
      </p:graphicFrame>
    </p:spTree>
    <p:extLst>
      <p:ext uri="{BB962C8B-B14F-4D97-AF65-F5344CB8AC3E}">
        <p14:creationId xmlns:p14="http://schemas.microsoft.com/office/powerpoint/2010/main" val="3200994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添加项目依赖</a:t>
            </a:r>
            <a:endParaRPr lang="zh-CN" altLang="en-US"/>
          </a:p>
        </p:txBody>
      </p:sp>
      <p:graphicFrame>
        <p:nvGraphicFramePr>
          <p:cNvPr id="4" name="表格 3"/>
          <p:cNvGraphicFramePr>
            <a:graphicFrameLocks noGrp="1"/>
          </p:cNvGraphicFramePr>
          <p:nvPr>
            <p:extLst/>
          </p:nvPr>
        </p:nvGraphicFramePr>
        <p:xfrm>
          <a:off x="210132" y="849087"/>
          <a:ext cx="11689768" cy="4311346"/>
        </p:xfrm>
        <a:graphic>
          <a:graphicData uri="http://schemas.openxmlformats.org/drawingml/2006/table">
            <a:tbl>
              <a:tblPr firstRow="1" firstCol="1" lastRow="1" lastCol="1" bandRow="1" bandCol="1">
                <a:tableStyleId>{5940675A-B579-460E-94D1-54222C63F5DA}</a:tableStyleId>
              </a:tblPr>
              <a:tblGrid>
                <a:gridCol w="11689768">
                  <a:extLst>
                    <a:ext uri="{9D8B030D-6E8A-4147-A177-3AD203B41FA5}">
                      <a16:colId xmlns:a16="http://schemas.microsoft.com/office/drawing/2014/main" val="2228307526"/>
                    </a:ext>
                  </a:extLst>
                </a:gridCol>
              </a:tblGrid>
              <a:tr h="4311346">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0">
                          <a:effectLst/>
                        </a:rPr>
                        <a:t>project('gateway-9501') { </a:t>
                      </a:r>
                      <a:r>
                        <a:rPr lang="en-US" sz="1600" kern="100">
                          <a:effectLst/>
                        </a:rPr>
                        <a:t>			</a:t>
                      </a:r>
                      <a:r>
                        <a:rPr lang="en-US" sz="1600" kern="0">
                          <a:effectLst/>
                        </a:rPr>
                        <a:t>// </a:t>
                      </a:r>
                      <a:r>
                        <a:rPr lang="zh-CN" sz="1600" kern="0">
                          <a:effectLst/>
                        </a:rPr>
                        <a:t>子模块</a:t>
                      </a:r>
                      <a:r>
                        <a:rPr lang="en-US" sz="1600" kern="0">
                          <a:effectLst/>
                        </a:rPr>
                        <a:t/>
                      </a:r>
                      <a:br>
                        <a:rPr lang="en-US" sz="1600" kern="0">
                          <a:effectLst/>
                        </a:rPr>
                      </a:br>
                      <a:r>
                        <a:rPr lang="en-US" sz="1600" kern="0">
                          <a:effectLst/>
                        </a:rPr>
                        <a:t>    dependencies { </a:t>
                      </a:r>
                      <a:r>
                        <a:rPr lang="en-US" sz="1600" kern="100">
                          <a:effectLst/>
                        </a:rPr>
                        <a:t>				</a:t>
                      </a:r>
                      <a:r>
                        <a:rPr lang="en-US" sz="1600" kern="0">
                          <a:effectLst/>
                        </a:rPr>
                        <a:t>// </a:t>
                      </a:r>
                      <a:r>
                        <a:rPr lang="zh-CN" sz="1600" kern="0">
                          <a:effectLst/>
                        </a:rPr>
                        <a:t>配置子模块依赖</a:t>
                      </a:r>
                      <a:r>
                        <a:rPr lang="en-US" sz="1600" kern="0">
                          <a:effectLst/>
                        </a:rPr>
                        <a:t/>
                      </a:r>
                      <a:br>
                        <a:rPr lang="en-US" sz="1600" kern="0">
                          <a:effectLst/>
                        </a:rPr>
                      </a:br>
                      <a:r>
                        <a:rPr lang="en-US" sz="1600" kern="0">
                          <a:effectLst/>
                        </a:rPr>
                        <a:t>        implementation('org.springframework.cloud:spring-cloud-starter-gateway')</a:t>
                      </a:r>
                      <a:br>
                        <a:rPr lang="en-US" sz="1600" kern="0">
                          <a:effectLst/>
                        </a:rPr>
                      </a:br>
                      <a:r>
                        <a:rPr lang="en-US" sz="1600" kern="0">
                          <a:effectLst/>
                        </a:rPr>
                        <a:t>        implementation('com.alibaba.cloud:spring-cloud-starter-alibaba-nacos-discovery')</a:t>
                      </a:r>
                      <a:br>
                        <a:rPr lang="en-US" sz="1600" kern="0">
                          <a:effectLst/>
                        </a:rPr>
                      </a:br>
                      <a:r>
                        <a:rPr lang="en-US" sz="1600" kern="0">
                          <a:effectLst/>
                        </a:rPr>
                        <a:t>    }</a:t>
                      </a:r>
                      <a:br>
                        <a:rPr lang="en-US" sz="1600" kern="0">
                          <a:effectLst/>
                        </a:rPr>
                      </a:b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03749859"/>
                  </a:ext>
                </a:extLst>
              </a:tr>
            </a:tbl>
          </a:graphicData>
        </a:graphic>
      </p:graphicFrame>
    </p:spTree>
    <p:extLst>
      <p:ext uri="{BB962C8B-B14F-4D97-AF65-F5344CB8AC3E}">
        <p14:creationId xmlns:p14="http://schemas.microsoft.com/office/powerpoint/2010/main" val="17143569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Actuator</a:t>
            </a:r>
            <a:r>
              <a:rPr lang="zh-CN" altLang="en-US" smtClean="0"/>
              <a:t>监控</a:t>
            </a:r>
            <a:endParaRPr lang="zh-CN" altLang="en-US"/>
          </a:p>
        </p:txBody>
      </p:sp>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3154" y="936705"/>
            <a:ext cx="9590698" cy="563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03826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prometheus</a:t>
            </a:r>
            <a:r>
              <a:rPr lang="zh-CN" altLang="en-US" smtClean="0"/>
              <a:t>配置</a:t>
            </a:r>
            <a:endParaRPr lang="zh-CN" altLang="en-US"/>
          </a:p>
        </p:txBody>
      </p:sp>
      <p:graphicFrame>
        <p:nvGraphicFramePr>
          <p:cNvPr id="4" name="表格 3"/>
          <p:cNvGraphicFramePr>
            <a:graphicFrameLocks noGrp="1"/>
          </p:cNvGraphicFramePr>
          <p:nvPr>
            <p:extLst/>
          </p:nvPr>
        </p:nvGraphicFramePr>
        <p:xfrm>
          <a:off x="190276" y="1006725"/>
          <a:ext cx="11719879" cy="3052603"/>
        </p:xfrm>
        <a:graphic>
          <a:graphicData uri="http://schemas.openxmlformats.org/drawingml/2006/table">
            <a:tbl>
              <a:tblPr firstRow="1" firstCol="1" lastRow="1" lastCol="1" bandRow="1" bandCol="1">
                <a:tableStyleId>{5940675A-B579-460E-94D1-54222C63F5DA}</a:tableStyleId>
              </a:tblPr>
              <a:tblGrid>
                <a:gridCol w="5357694">
                  <a:extLst>
                    <a:ext uri="{9D8B030D-6E8A-4147-A177-3AD203B41FA5}">
                      <a16:colId xmlns:a16="http://schemas.microsoft.com/office/drawing/2014/main" val="3337844240"/>
                    </a:ext>
                  </a:extLst>
                </a:gridCol>
                <a:gridCol w="6362185">
                  <a:extLst>
                    <a:ext uri="{9D8B030D-6E8A-4147-A177-3AD203B41FA5}">
                      <a16:colId xmlns:a16="http://schemas.microsoft.com/office/drawing/2014/main" val="3904741756"/>
                    </a:ext>
                  </a:extLst>
                </a:gridCol>
              </a:tblGrid>
              <a:tr h="285068">
                <a:tc>
                  <a:txBody>
                    <a:bodyPr/>
                    <a:lstStyle/>
                    <a:p>
                      <a:pPr algn="just">
                        <a:spcAft>
                          <a:spcPts val="0"/>
                        </a:spcAft>
                      </a:pPr>
                      <a:r>
                        <a:rPr lang="en-US" sz="1400" kern="100">
                          <a:effectLst/>
                        </a:rPr>
                        <a:t>global:</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数据抓取全局参数</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50203843"/>
                  </a:ext>
                </a:extLst>
              </a:tr>
              <a:tr h="285068">
                <a:tc>
                  <a:txBody>
                    <a:bodyPr/>
                    <a:lstStyle/>
                    <a:p>
                      <a:pPr algn="just">
                        <a:spcAft>
                          <a:spcPts val="0"/>
                        </a:spcAft>
                      </a:pPr>
                      <a:r>
                        <a:rPr lang="en-US" sz="1400" kern="100">
                          <a:effectLst/>
                        </a:rPr>
                        <a:t>  scrape_interval: 15s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数据抓取间隔为</a:t>
                      </a:r>
                      <a:r>
                        <a:rPr lang="en-US" sz="1400" kern="100">
                          <a:effectLst/>
                        </a:rPr>
                        <a:t>15</a:t>
                      </a:r>
                      <a:r>
                        <a:rPr lang="zh-CN" sz="1400" kern="100">
                          <a:effectLst/>
                        </a:rPr>
                        <a:t>秒（默认为</a:t>
                      </a:r>
                      <a:r>
                        <a:rPr lang="en-US" sz="1400" kern="100">
                          <a:effectLst/>
                        </a:rPr>
                        <a:t>1</a:t>
                      </a:r>
                      <a:r>
                        <a:rPr lang="zh-CN" sz="1400" kern="100">
                          <a:effectLst/>
                        </a:rPr>
                        <a:t>分钟）</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00683267"/>
                  </a:ext>
                </a:extLst>
              </a:tr>
              <a:tr h="285068">
                <a:tc>
                  <a:txBody>
                    <a:bodyPr/>
                    <a:lstStyle/>
                    <a:p>
                      <a:pPr algn="just">
                        <a:spcAft>
                          <a:spcPts val="0"/>
                        </a:spcAft>
                      </a:pPr>
                      <a:r>
                        <a:rPr lang="en-US" sz="1400" kern="100">
                          <a:effectLst/>
                        </a:rPr>
                        <a:t>  evaluation_interval: 15s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规则评估间隔为</a:t>
                      </a:r>
                      <a:r>
                        <a:rPr lang="en-US" sz="1400" kern="100">
                          <a:effectLst/>
                        </a:rPr>
                        <a:t>15</a:t>
                      </a:r>
                      <a:r>
                        <a:rPr lang="zh-CN" sz="1400" kern="100">
                          <a:effectLst/>
                        </a:rPr>
                        <a:t>秒（默认为</a:t>
                      </a:r>
                      <a:r>
                        <a:rPr lang="en-US" sz="1400" kern="100">
                          <a:effectLst/>
                        </a:rPr>
                        <a:t>1</a:t>
                      </a:r>
                      <a:r>
                        <a:rPr lang="zh-CN" sz="1400" kern="100">
                          <a:effectLst/>
                        </a:rPr>
                        <a:t>分钟）</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50567777"/>
                  </a:ext>
                </a:extLst>
              </a:tr>
              <a:tr h="285068">
                <a:tc>
                  <a:txBody>
                    <a:bodyPr/>
                    <a:lstStyle/>
                    <a:p>
                      <a:pPr algn="just">
                        <a:spcAft>
                          <a:spcPts val="0"/>
                        </a:spcAft>
                      </a:pPr>
                      <a:r>
                        <a:rPr lang="en-US" sz="1400" kern="100">
                          <a:effectLst/>
                        </a:rPr>
                        <a:t>scrape_configs: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数据抓取配置</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88090486"/>
                  </a:ext>
                </a:extLst>
              </a:tr>
              <a:tr h="285068">
                <a:tc>
                  <a:txBody>
                    <a:bodyPr/>
                    <a:lstStyle/>
                    <a:p>
                      <a:pPr algn="just">
                        <a:spcAft>
                          <a:spcPts val="0"/>
                        </a:spcAft>
                      </a:pPr>
                      <a:r>
                        <a:rPr lang="en-US" sz="1400" kern="100">
                          <a:effectLst/>
                        </a:rPr>
                        <a:t>  - job_name: 'microcloud-gateway'</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定义数据抓取作业并设置抓取目标（</a:t>
                      </a:r>
                      <a:r>
                        <a:rPr lang="en-US" sz="1400" kern="100">
                          <a:effectLst/>
                        </a:rPr>
                        <a:t>target</a:t>
                      </a:r>
                      <a:r>
                        <a:rPr lang="zh-CN" sz="1400" kern="100">
                          <a:effectLst/>
                        </a:rPr>
                        <a:t>）名称</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57203125"/>
                  </a:ext>
                </a:extLst>
              </a:tr>
              <a:tr h="285068">
                <a:tc>
                  <a:txBody>
                    <a:bodyPr/>
                    <a:lstStyle/>
                    <a:p>
                      <a:pPr algn="just">
                        <a:spcAft>
                          <a:spcPts val="0"/>
                        </a:spcAft>
                      </a:pPr>
                      <a:r>
                        <a:rPr lang="en-US" sz="1400" kern="100">
                          <a:effectLst/>
                        </a:rPr>
                        <a:t>    scrape_interval: 10s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每隔</a:t>
                      </a:r>
                      <a:r>
                        <a:rPr lang="en-US" sz="1400" kern="100">
                          <a:effectLst/>
                        </a:rPr>
                        <a:t>10</a:t>
                      </a:r>
                      <a:r>
                        <a:rPr lang="zh-CN" sz="1400" kern="100">
                          <a:effectLst/>
                        </a:rPr>
                        <a:t>秒抓取一次（局部配置生效）</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4322047"/>
                  </a:ext>
                </a:extLst>
              </a:tr>
              <a:tr h="285068">
                <a:tc>
                  <a:txBody>
                    <a:bodyPr/>
                    <a:lstStyle/>
                    <a:p>
                      <a:pPr algn="just">
                        <a:spcAft>
                          <a:spcPts val="0"/>
                        </a:spcAft>
                      </a:pPr>
                      <a:r>
                        <a:rPr lang="en-US" sz="1400" kern="100">
                          <a:effectLst/>
                        </a:rPr>
                        <a:t>    scrape_timeout: 5s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每次抓取超时时间</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33327810"/>
                  </a:ext>
                </a:extLst>
              </a:tr>
              <a:tr h="285068">
                <a:tc>
                  <a:txBody>
                    <a:bodyPr/>
                    <a:lstStyle/>
                    <a:p>
                      <a:pPr algn="just">
                        <a:spcAft>
                          <a:spcPts val="0"/>
                        </a:spcAft>
                      </a:pPr>
                      <a:r>
                        <a:rPr lang="en-US" sz="1400" kern="100">
                          <a:effectLst/>
                        </a:rPr>
                        <a:t>    metrics_path: '/actuator/prometheus'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数据抓取路径</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4321116"/>
                  </a:ext>
                </a:extLst>
              </a:tr>
              <a:tr h="285068">
                <a:tc>
                  <a:txBody>
                    <a:bodyPr/>
                    <a:lstStyle/>
                    <a:p>
                      <a:pPr algn="just">
                        <a:spcAft>
                          <a:spcPts val="0"/>
                        </a:spcAft>
                      </a:pPr>
                      <a:r>
                        <a:rPr lang="en-US" sz="1400" kern="100">
                          <a:effectLst/>
                        </a:rPr>
                        <a:t>    static_configs: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配置抓取主机列表</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50375123"/>
                  </a:ext>
                </a:extLst>
              </a:tr>
              <a:tr h="486991">
                <a:tc>
                  <a:txBody>
                    <a:bodyPr/>
                    <a:lstStyle/>
                    <a:p>
                      <a:pPr algn="just">
                        <a:spcAft>
                          <a:spcPts val="0"/>
                        </a:spcAft>
                      </a:pPr>
                      <a:r>
                        <a:rPr lang="en-US" sz="1400" kern="100">
                          <a:effectLst/>
                        </a:rPr>
                        <a:t>      - targets: ['gateway-server:9090']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抓取</a:t>
                      </a:r>
                      <a:r>
                        <a:rPr lang="en-US" sz="1400" kern="100">
                          <a:effectLst/>
                        </a:rPr>
                        <a:t>Actuator</a:t>
                      </a:r>
                      <a:r>
                        <a:rPr lang="zh-CN" sz="1400" kern="100">
                          <a:effectLst/>
                        </a:rPr>
                        <a:t>监控数据</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60003712"/>
                  </a:ext>
                </a:extLst>
              </a:tr>
            </a:tbl>
          </a:graphicData>
        </a:graphic>
      </p:graphicFrame>
    </p:spTree>
    <p:extLst>
      <p:ext uri="{BB962C8B-B14F-4D97-AF65-F5344CB8AC3E}">
        <p14:creationId xmlns:p14="http://schemas.microsoft.com/office/powerpoint/2010/main" val="40017284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配置检查</a:t>
            </a:r>
            <a:endParaRPr lang="zh-CN" altLang="en-US"/>
          </a:p>
        </p:txBody>
      </p:sp>
      <p:sp>
        <p:nvSpPr>
          <p:cNvPr id="3" name="内容占位符 2"/>
          <p:cNvSpPr>
            <a:spLocks noGrp="1"/>
          </p:cNvSpPr>
          <p:nvPr>
            <p:ph idx="1"/>
          </p:nvPr>
        </p:nvSpPr>
        <p:spPr/>
        <p:txBody>
          <a:bodyPr/>
          <a:lstStyle/>
          <a:p>
            <a:r>
              <a:rPr lang="en-US" altLang="zh-CN"/>
              <a:t>/usr/local/prometheus/promtool check config /usr/local/prometheus/prometheus.yml</a:t>
            </a:r>
            <a:endParaRPr lang="zh-CN" altLang="en-US"/>
          </a:p>
        </p:txBody>
      </p:sp>
    </p:spTree>
    <p:extLst>
      <p:ext uri="{BB962C8B-B14F-4D97-AF65-F5344CB8AC3E}">
        <p14:creationId xmlns:p14="http://schemas.microsoft.com/office/powerpoint/2010/main" val="11159382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启动监控采集服务</a:t>
            </a:r>
            <a:endParaRPr lang="zh-CN" altLang="en-US"/>
          </a:p>
        </p:txBody>
      </p:sp>
      <p:sp>
        <p:nvSpPr>
          <p:cNvPr id="3" name="内容占位符 2"/>
          <p:cNvSpPr>
            <a:spLocks noGrp="1"/>
          </p:cNvSpPr>
          <p:nvPr>
            <p:ph idx="1"/>
          </p:nvPr>
        </p:nvSpPr>
        <p:spPr/>
        <p:txBody>
          <a:bodyPr/>
          <a:lstStyle/>
          <a:p>
            <a:r>
              <a:rPr lang="zh-CN" altLang="en-US" smtClean="0"/>
              <a:t>启动</a:t>
            </a:r>
            <a:r>
              <a:rPr lang="en-US" altLang="zh-CN" smtClean="0"/>
              <a:t>Prometheus</a:t>
            </a:r>
            <a:r>
              <a:rPr lang="zh-CN" altLang="en-US" smtClean="0"/>
              <a:t>服务：</a:t>
            </a:r>
            <a:r>
              <a:rPr lang="en-US" altLang="zh-CN" smtClean="0"/>
              <a:t>systemctl </a:t>
            </a:r>
            <a:r>
              <a:rPr lang="en-US" altLang="zh-CN"/>
              <a:t>start </a:t>
            </a:r>
            <a:r>
              <a:rPr lang="en-US" altLang="zh-CN" smtClean="0"/>
              <a:t>prometheus</a:t>
            </a:r>
            <a:r>
              <a:rPr lang="zh-CN" altLang="en-US" smtClean="0"/>
              <a:t>；</a:t>
            </a:r>
            <a:endParaRPr lang="en-US" altLang="zh-CN" smtClean="0"/>
          </a:p>
          <a:p>
            <a:r>
              <a:rPr lang="zh-CN" altLang="en-US" smtClean="0"/>
              <a:t>启动</a:t>
            </a:r>
            <a:r>
              <a:rPr lang="en-US" altLang="zh-CN" smtClean="0"/>
              <a:t>Grafana</a:t>
            </a:r>
            <a:r>
              <a:rPr lang="zh-CN" altLang="en-US" smtClean="0"/>
              <a:t>服务：</a:t>
            </a:r>
            <a:r>
              <a:rPr lang="en-US" altLang="zh-CN" smtClean="0"/>
              <a:t>systemctl </a:t>
            </a:r>
            <a:r>
              <a:rPr lang="en-US" altLang="zh-CN"/>
              <a:t>start </a:t>
            </a:r>
            <a:r>
              <a:rPr lang="en-US" altLang="zh-CN" smtClean="0"/>
              <a:t>grafana</a:t>
            </a:r>
            <a:r>
              <a:rPr lang="zh-CN" altLang="en-US" smtClean="0"/>
              <a:t>；</a:t>
            </a:r>
            <a:endParaRPr lang="zh-CN" altLang="en-US"/>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10" y="1917733"/>
            <a:ext cx="10994168" cy="466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16122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网关处理流程</a:t>
            </a:r>
            <a:endParaRPr lang="zh-CN" altLang="en-US"/>
          </a:p>
        </p:txBody>
      </p:sp>
      <p:sp>
        <p:nvSpPr>
          <p:cNvPr id="3" name="内容占位符 2"/>
          <p:cNvSpPr>
            <a:spLocks noGrp="1"/>
          </p:cNvSpPr>
          <p:nvPr>
            <p:ph idx="1"/>
          </p:nvPr>
        </p:nvSpPr>
        <p:spPr/>
        <p:txBody>
          <a:bodyPr/>
          <a:lstStyle/>
          <a:p>
            <a:r>
              <a:rPr lang="en-US" altLang="zh-CN"/>
              <a:t>SpringCloudGateway</a:t>
            </a:r>
            <a:r>
              <a:rPr lang="zh-CN" altLang="zh-CN"/>
              <a:t>是基于</a:t>
            </a:r>
            <a:r>
              <a:rPr lang="en-US" altLang="zh-CN"/>
              <a:t>Reactor</a:t>
            </a:r>
            <a:r>
              <a:rPr lang="zh-CN" altLang="zh-CN"/>
              <a:t>技术实现的响应式服务，每当由用户向网关发出微服务调用请求时，所有的请求会被“</a:t>
            </a:r>
            <a:r>
              <a:rPr lang="en-US" altLang="zh-CN"/>
              <a:t>HttpWebHandlerAdapter</a:t>
            </a:r>
            <a:r>
              <a:rPr lang="zh-CN" altLang="zh-CN"/>
              <a:t>”类接收并创建一个网关上下文对象，随后在“</a:t>
            </a:r>
            <a:r>
              <a:rPr lang="en-US" altLang="zh-CN"/>
              <a:t>DispatcherHandler</a:t>
            </a:r>
            <a:r>
              <a:rPr lang="zh-CN" altLang="zh-CN"/>
              <a:t>”中会对该请求上下文通过</a:t>
            </a:r>
            <a:r>
              <a:rPr lang="en-US" altLang="zh-CN"/>
              <a:t>Predicate</a:t>
            </a:r>
            <a:r>
              <a:rPr lang="zh-CN" altLang="zh-CN"/>
              <a:t>进行分发处理，如果路由匹配匹配成功则会执行后续的过滤链访问指定微服务资源</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44" y="2432648"/>
            <a:ext cx="11485254" cy="3792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72778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SpringCloudGateway</a:t>
            </a:r>
            <a:r>
              <a:rPr lang="zh-CN" altLang="zh-CN"/>
              <a:t>自动装配处理</a:t>
            </a:r>
            <a:endParaRPr lang="zh-CN" altLang="en-US"/>
          </a:p>
        </p:txBody>
      </p:sp>
      <p:sp>
        <p:nvSpPr>
          <p:cNvPr id="3" name="内容占位符 2"/>
          <p:cNvSpPr>
            <a:spLocks noGrp="1"/>
          </p:cNvSpPr>
          <p:nvPr>
            <p:ph idx="1"/>
          </p:nvPr>
        </p:nvSpPr>
        <p:spPr/>
        <p:txBody>
          <a:bodyPr/>
          <a:lstStyle/>
          <a:p>
            <a:r>
              <a:rPr lang="en-US" altLang="zh-CN"/>
              <a:t>SpringCloud</a:t>
            </a:r>
            <a:r>
              <a:rPr lang="zh-CN" altLang="zh-CN"/>
              <a:t>中引入网关处理只需要在项目中配置“</a:t>
            </a:r>
            <a:r>
              <a:rPr lang="en-US" altLang="zh-CN"/>
              <a:t>spring-cloud-starter-gateway</a:t>
            </a:r>
            <a:r>
              <a:rPr lang="zh-CN" altLang="zh-CN"/>
              <a:t>”依赖库即可，而后就可以进行自动装配并启用网关代理支持，打开该模块内部的</a:t>
            </a:r>
            <a:r>
              <a:rPr lang="en-US" altLang="zh-CN"/>
              <a:t>pom.xml</a:t>
            </a:r>
            <a:r>
              <a:rPr lang="zh-CN" altLang="zh-CN"/>
              <a:t>配置文件可以清楚的发现，所有的网关操作的核心处理全部都是由“</a:t>
            </a:r>
            <a:r>
              <a:rPr lang="en-US" altLang="zh-CN"/>
              <a:t>spring-cloud-gateway-core</a:t>
            </a:r>
            <a:r>
              <a:rPr lang="zh-CN" altLang="zh-CN"/>
              <a:t>”模块完成的，而所有的自动装配类也都在此模块中定义</a:t>
            </a:r>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324" y="2390563"/>
            <a:ext cx="11232340" cy="314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7049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SpringCloudGateway</a:t>
            </a:r>
            <a:r>
              <a:rPr lang="zh-CN" altLang="zh-CN"/>
              <a:t>自动装配类</a:t>
            </a:r>
            <a:endParaRPr lang="zh-CN" altLang="en-US"/>
          </a:p>
        </p:txBody>
      </p:sp>
      <p:graphicFrame>
        <p:nvGraphicFramePr>
          <p:cNvPr id="4" name="表格 3"/>
          <p:cNvGraphicFramePr>
            <a:graphicFrameLocks noGrp="1"/>
          </p:cNvGraphicFramePr>
          <p:nvPr>
            <p:extLst/>
          </p:nvPr>
        </p:nvGraphicFramePr>
        <p:xfrm>
          <a:off x="194103" y="849087"/>
          <a:ext cx="11784921" cy="5081127"/>
        </p:xfrm>
        <a:graphic>
          <a:graphicData uri="http://schemas.openxmlformats.org/drawingml/2006/table">
            <a:tbl>
              <a:tblPr firstRow="1" firstCol="1" lastRow="1" lastCol="1" bandRow="1" bandCol="1">
                <a:tableStyleId>{5940675A-B579-460E-94D1-54222C63F5DA}</a:tableStyleId>
              </a:tblPr>
              <a:tblGrid>
                <a:gridCol w="698711">
                  <a:extLst>
                    <a:ext uri="{9D8B030D-6E8A-4147-A177-3AD203B41FA5}">
                      <a16:colId xmlns:a16="http://schemas.microsoft.com/office/drawing/2014/main" val="837854898"/>
                    </a:ext>
                  </a:extLst>
                </a:gridCol>
                <a:gridCol w="6251622">
                  <a:extLst>
                    <a:ext uri="{9D8B030D-6E8A-4147-A177-3AD203B41FA5}">
                      <a16:colId xmlns:a16="http://schemas.microsoft.com/office/drawing/2014/main" val="632317902"/>
                    </a:ext>
                  </a:extLst>
                </a:gridCol>
                <a:gridCol w="4834588">
                  <a:extLst>
                    <a:ext uri="{9D8B030D-6E8A-4147-A177-3AD203B41FA5}">
                      <a16:colId xmlns:a16="http://schemas.microsoft.com/office/drawing/2014/main" val="4266719255"/>
                    </a:ext>
                  </a:extLst>
                </a:gridCol>
              </a:tblGrid>
              <a:tr h="390856">
                <a:tc>
                  <a:txBody>
                    <a:bodyPr/>
                    <a:lstStyle/>
                    <a:p>
                      <a:pPr algn="just">
                        <a:spcAft>
                          <a:spcPts val="0"/>
                        </a:spcAft>
                      </a:pPr>
                      <a:r>
                        <a:rPr lang="en-US" sz="1200" b="1" kern="100">
                          <a:effectLst/>
                        </a:rPr>
                        <a:t>No.</a:t>
                      </a:r>
                      <a:endParaRPr lang="zh-CN" sz="12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b="1" kern="100">
                          <a:effectLst/>
                        </a:rPr>
                        <a:t>自动装配类</a:t>
                      </a:r>
                      <a:endParaRPr lang="zh-CN" sz="12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b="1" kern="100">
                          <a:effectLst/>
                        </a:rPr>
                        <a:t>描述</a:t>
                      </a:r>
                      <a:endParaRPr lang="zh-CN" sz="1200" b="1"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08017664"/>
                  </a:ext>
                </a:extLst>
              </a:tr>
              <a:tr h="390856">
                <a:tc>
                  <a:txBody>
                    <a:bodyPr/>
                    <a:lstStyle/>
                    <a:p>
                      <a:pPr algn="ctr">
                        <a:spcAft>
                          <a:spcPts val="0"/>
                        </a:spcAft>
                      </a:pPr>
                      <a:r>
                        <a:rPr lang="en-US" sz="1200" kern="100">
                          <a:effectLst/>
                        </a:rPr>
                        <a:t>01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o.s.c.g.c.GatewayClassPathWarningAutoConfiguration</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类库检测警告处理类，网关不能使用</a:t>
                      </a:r>
                      <a:r>
                        <a:rPr lang="en-US" sz="1200" kern="100">
                          <a:effectLst/>
                        </a:rPr>
                        <a:t>MVC</a:t>
                      </a:r>
                      <a:r>
                        <a:rPr lang="zh-CN" sz="1200" kern="100">
                          <a:effectLst/>
                        </a:rPr>
                        <a:t>依赖</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2657294"/>
                  </a:ext>
                </a:extLst>
              </a:tr>
              <a:tr h="390856">
                <a:tc>
                  <a:txBody>
                    <a:bodyPr/>
                    <a:lstStyle/>
                    <a:p>
                      <a:pPr algn="ctr">
                        <a:spcAft>
                          <a:spcPts val="0"/>
                        </a:spcAft>
                      </a:pPr>
                      <a:r>
                        <a:rPr lang="en-US" sz="1200" kern="100">
                          <a:effectLst/>
                        </a:rPr>
                        <a:t>02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o.s.c.g.c.GatewayAutoConfiguration</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网关自动装配类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94501697"/>
                  </a:ext>
                </a:extLst>
              </a:tr>
              <a:tr h="390856">
                <a:tc>
                  <a:txBody>
                    <a:bodyPr/>
                    <a:lstStyle/>
                    <a:p>
                      <a:pPr algn="ctr">
                        <a:spcAft>
                          <a:spcPts val="0"/>
                        </a:spcAft>
                      </a:pPr>
                      <a:r>
                        <a:rPr lang="en-US" sz="1200" kern="100">
                          <a:effectLst/>
                        </a:rPr>
                        <a:t>03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o.s.c.g.c.GatewayHystrixCircuitBreakerAutoConfiguration</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Hystrix</a:t>
                      </a:r>
                      <a:r>
                        <a:rPr lang="zh-CN" sz="1200" kern="100">
                          <a:effectLst/>
                        </a:rPr>
                        <a:t>熔断自动装配类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604860"/>
                  </a:ext>
                </a:extLst>
              </a:tr>
              <a:tr h="390856">
                <a:tc>
                  <a:txBody>
                    <a:bodyPr/>
                    <a:lstStyle/>
                    <a:p>
                      <a:pPr algn="ctr">
                        <a:spcAft>
                          <a:spcPts val="0"/>
                        </a:spcAft>
                      </a:pPr>
                      <a:r>
                        <a:rPr lang="en-US" sz="1200" kern="100">
                          <a:effectLst/>
                        </a:rPr>
                        <a:t>04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o.s.c.g.c.GatewayResilience4JCircuitBreakerAutoConfiguration</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滑动窗口统计自动装配类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49531896"/>
                  </a:ext>
                </a:extLst>
              </a:tr>
              <a:tr h="390856">
                <a:tc>
                  <a:txBody>
                    <a:bodyPr/>
                    <a:lstStyle/>
                    <a:p>
                      <a:pPr algn="ctr">
                        <a:spcAft>
                          <a:spcPts val="0"/>
                        </a:spcAft>
                      </a:pPr>
                      <a:r>
                        <a:rPr lang="en-US" sz="1200" kern="100">
                          <a:effectLst/>
                        </a:rPr>
                        <a:t>05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o.s.c.g.c.GatewayLoadBalancerClientAutoConfiguration</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默认负载均衡加载自动装配类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91098471"/>
                  </a:ext>
                </a:extLst>
              </a:tr>
              <a:tr h="390856">
                <a:tc>
                  <a:txBody>
                    <a:bodyPr/>
                    <a:lstStyle/>
                    <a:p>
                      <a:pPr algn="ctr">
                        <a:spcAft>
                          <a:spcPts val="0"/>
                        </a:spcAft>
                      </a:pPr>
                      <a:r>
                        <a:rPr lang="en-US" sz="1200" kern="100">
                          <a:effectLst/>
                        </a:rPr>
                        <a:t>06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o.s.c.g.c.GatewayNoLoadBalancerClientAutoConfiguration</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非负载均衡加载自动装配类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87460045"/>
                  </a:ext>
                </a:extLst>
              </a:tr>
              <a:tr h="390856">
                <a:tc>
                  <a:txBody>
                    <a:bodyPr/>
                    <a:lstStyle/>
                    <a:p>
                      <a:pPr algn="ctr">
                        <a:spcAft>
                          <a:spcPts val="0"/>
                        </a:spcAft>
                      </a:pPr>
                      <a:r>
                        <a:rPr lang="en-US" sz="1200" kern="100">
                          <a:effectLst/>
                        </a:rPr>
                        <a:t>07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o.s.c.g.c.GatewayMetricsAutoConfiguration</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网关度量统计自动装配类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9787467"/>
                  </a:ext>
                </a:extLst>
              </a:tr>
              <a:tr h="390856">
                <a:tc>
                  <a:txBody>
                    <a:bodyPr/>
                    <a:lstStyle/>
                    <a:p>
                      <a:pPr algn="ctr">
                        <a:spcAft>
                          <a:spcPts val="0"/>
                        </a:spcAft>
                      </a:pPr>
                      <a:r>
                        <a:rPr lang="en-US" sz="1200" kern="100">
                          <a:effectLst/>
                        </a:rPr>
                        <a:t>08</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o.s.c.g.c.GatewayRedisAutoConfiguration</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基于</a:t>
                      </a:r>
                      <a:r>
                        <a:rPr lang="en-US" sz="1200" kern="100">
                          <a:effectLst/>
                        </a:rPr>
                        <a:t>Redis</a:t>
                      </a:r>
                      <a:r>
                        <a:rPr lang="zh-CN" sz="1200" kern="100">
                          <a:effectLst/>
                        </a:rPr>
                        <a:t>实现的限流处理自动装配类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603044"/>
                  </a:ext>
                </a:extLst>
              </a:tr>
              <a:tr h="390856">
                <a:tc>
                  <a:txBody>
                    <a:bodyPr/>
                    <a:lstStyle/>
                    <a:p>
                      <a:pPr algn="ctr">
                        <a:spcAft>
                          <a:spcPts val="0"/>
                        </a:spcAft>
                      </a:pPr>
                      <a:r>
                        <a:rPr lang="en-US" sz="1200" kern="100">
                          <a:effectLst/>
                        </a:rPr>
                        <a:t>09</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o.s.c.g.d.GatewayDiscoveryClientAutoConfiguration</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网关发现服务自动装配类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14835397"/>
                  </a:ext>
                </a:extLst>
              </a:tr>
              <a:tr h="781711">
                <a:tc>
                  <a:txBody>
                    <a:bodyPr/>
                    <a:lstStyle/>
                    <a:p>
                      <a:pPr algn="ctr">
                        <a:spcAft>
                          <a:spcPts val="0"/>
                        </a:spcAft>
                      </a:pPr>
                      <a:r>
                        <a:rPr lang="en-US" sz="1200" kern="100">
                          <a:effectLst/>
                        </a:rPr>
                        <a:t>10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o.s.c.g.c.SimpleUrlHandlerMappingGlobalCorsAutoConfiguration</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URL</a:t>
                      </a:r>
                      <a:r>
                        <a:rPr lang="zh-CN" sz="1200" kern="100">
                          <a:effectLst/>
                        </a:rPr>
                        <a:t>全局处理映射自动装配类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6492079"/>
                  </a:ext>
                </a:extLst>
              </a:tr>
              <a:tr h="390856">
                <a:tc>
                  <a:txBody>
                    <a:bodyPr/>
                    <a:lstStyle/>
                    <a:p>
                      <a:pPr algn="ctr">
                        <a:spcAft>
                          <a:spcPts val="0"/>
                        </a:spcAft>
                      </a:pPr>
                      <a:r>
                        <a:rPr lang="en-US" sz="1200" kern="100">
                          <a:effectLst/>
                        </a:rPr>
                        <a:t>11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o.s.c.g.c.GatewayReactiveLoadBalancerClientAutoConfiguration</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响应式负载均衡加载自动装配类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26547751"/>
                  </a:ext>
                </a:extLst>
              </a:tr>
            </a:tbl>
          </a:graphicData>
        </a:graphic>
      </p:graphicFrame>
    </p:spTree>
    <p:extLst>
      <p:ext uri="{BB962C8B-B14F-4D97-AF65-F5344CB8AC3E}">
        <p14:creationId xmlns:p14="http://schemas.microsoft.com/office/powerpoint/2010/main" val="17395753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启动类关联</a:t>
            </a:r>
            <a:endParaRPr lang="zh-CN" altLang="en-US"/>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47" y="1045419"/>
            <a:ext cx="11597294" cy="1992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34904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GatewayAutoConfiguration</a:t>
            </a:r>
            <a:endParaRPr lang="zh-CN" altLang="en-US"/>
          </a:p>
        </p:txBody>
      </p:sp>
      <p:sp>
        <p:nvSpPr>
          <p:cNvPr id="3" name="内容占位符 2"/>
          <p:cNvSpPr>
            <a:spLocks noGrp="1"/>
          </p:cNvSpPr>
          <p:nvPr>
            <p:ph idx="1"/>
          </p:nvPr>
        </p:nvSpPr>
        <p:spPr/>
        <p:txBody>
          <a:bodyPr/>
          <a:lstStyle/>
          <a:p>
            <a:r>
              <a:rPr lang="en-US" altLang="zh-CN"/>
              <a:t>GatewayAutoConfiguration</a:t>
            </a:r>
            <a:r>
              <a:rPr lang="zh-CN" altLang="zh-CN"/>
              <a:t>是实现网关相关定义的自动配置类，由于</a:t>
            </a:r>
            <a:r>
              <a:rPr lang="en-US" altLang="zh-CN"/>
              <a:t>SpringCloudGateway</a:t>
            </a:r>
            <a:r>
              <a:rPr lang="zh-CN" altLang="zh-CN"/>
              <a:t>是基于</a:t>
            </a:r>
            <a:r>
              <a:rPr lang="en-US" altLang="zh-CN"/>
              <a:t>Reactor</a:t>
            </a:r>
            <a:r>
              <a:rPr lang="zh-CN" altLang="zh-CN"/>
              <a:t>结构开发，所以在该类声明处会使用一系列的注解与响应式编程类结构产生关联，同时在该类内部也会为读者实例化必要的对象，例如：路由定位器（</a:t>
            </a:r>
            <a:r>
              <a:rPr lang="en-US" altLang="zh-CN"/>
              <a:t>RouteLocator</a:t>
            </a:r>
            <a:r>
              <a:rPr lang="zh-CN" altLang="zh-CN"/>
              <a:t>）、过滤链（</a:t>
            </a:r>
            <a:r>
              <a:rPr lang="en-US" altLang="zh-CN"/>
              <a:t>FilterWebHandler</a:t>
            </a:r>
            <a:r>
              <a:rPr lang="zh-CN" altLang="zh-CN"/>
              <a:t>）、路由访问处理（</a:t>
            </a:r>
            <a:r>
              <a:rPr lang="en-US" altLang="zh-CN"/>
              <a:t>HandlerMapping</a:t>
            </a:r>
            <a:r>
              <a:rPr lang="zh-CN" altLang="zh-CN"/>
              <a:t>）、过滤器等</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248" y="2732615"/>
            <a:ext cx="10098617" cy="382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122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RouteLocator</a:t>
            </a:r>
            <a:r>
              <a:rPr lang="zh-CN" altLang="zh-CN"/>
              <a:t>接口继承结构</a:t>
            </a:r>
            <a:endParaRPr lang="zh-CN" altLang="en-US"/>
          </a:p>
        </p:txBody>
      </p:sp>
      <p:sp>
        <p:nvSpPr>
          <p:cNvPr id="3" name="内容占位符 2"/>
          <p:cNvSpPr>
            <a:spLocks noGrp="1"/>
          </p:cNvSpPr>
          <p:nvPr>
            <p:ph idx="1"/>
          </p:nvPr>
        </p:nvSpPr>
        <p:spPr/>
        <p:txBody>
          <a:bodyPr/>
          <a:lstStyle/>
          <a:p>
            <a:r>
              <a:rPr lang="zh-CN" altLang="zh-CN"/>
              <a:t>为了实现所有路由信息的加载处理，在</a:t>
            </a:r>
            <a:r>
              <a:rPr lang="en-US" altLang="zh-CN"/>
              <a:t>SpringCloudGateway</a:t>
            </a:r>
            <a:r>
              <a:rPr lang="zh-CN" altLang="zh-CN"/>
              <a:t>中提供了</a:t>
            </a:r>
            <a:r>
              <a:rPr lang="en-US" altLang="zh-CN"/>
              <a:t>RouteLocator</a:t>
            </a:r>
            <a:r>
              <a:rPr lang="zh-CN" altLang="zh-CN"/>
              <a:t>操作接口，同时在该接口内部提供有三个实现子类：</a:t>
            </a:r>
            <a:r>
              <a:rPr lang="en-US" altLang="zh-CN"/>
              <a:t>RouteDefinitionRouteLocator</a:t>
            </a:r>
            <a:r>
              <a:rPr lang="zh-CN" altLang="zh-CN"/>
              <a:t>（路由定义）、</a:t>
            </a:r>
            <a:r>
              <a:rPr lang="en-US" altLang="zh-CN"/>
              <a:t>CompositeRouteLocator</a:t>
            </a:r>
            <a:r>
              <a:rPr lang="zh-CN" altLang="zh-CN"/>
              <a:t>（组合模式）、</a:t>
            </a:r>
            <a:r>
              <a:rPr lang="en-US" altLang="zh-CN"/>
              <a:t>CachingRouteLocator</a:t>
            </a:r>
            <a:r>
              <a:rPr lang="zh-CN" altLang="zh-CN"/>
              <a:t>（缓存实现）</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175" y="2389716"/>
            <a:ext cx="10389658" cy="41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75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endParaRPr lang="zh-CN" altLang="en-US"/>
          </a:p>
        </p:txBody>
      </p:sp>
      <p:graphicFrame>
        <p:nvGraphicFramePr>
          <p:cNvPr id="4" name="表格 3"/>
          <p:cNvGraphicFramePr>
            <a:graphicFrameLocks noGrp="1"/>
          </p:cNvGraphicFramePr>
          <p:nvPr>
            <p:extLst/>
          </p:nvPr>
        </p:nvGraphicFramePr>
        <p:xfrm>
          <a:off x="214365" y="900535"/>
          <a:ext cx="11732102" cy="5783897"/>
        </p:xfrm>
        <a:graphic>
          <a:graphicData uri="http://schemas.openxmlformats.org/drawingml/2006/table">
            <a:tbl>
              <a:tblPr firstRow="1" firstCol="1" lastRow="1" lastCol="1" bandRow="1" bandCol="1">
                <a:tableStyleId>{5940675A-B579-460E-94D1-54222C63F5DA}</a:tableStyleId>
              </a:tblPr>
              <a:tblGrid>
                <a:gridCol w="11732102">
                  <a:extLst>
                    <a:ext uri="{9D8B030D-6E8A-4147-A177-3AD203B41FA5}">
                      <a16:colId xmlns:a16="http://schemas.microsoft.com/office/drawing/2014/main" val="1896829155"/>
                    </a:ext>
                  </a:extLst>
                </a:gridCol>
              </a:tblGrid>
              <a:tr h="5783897">
                <a:tc>
                  <a:txBody>
                    <a:bodyPr/>
                    <a:lstStyle/>
                    <a:p>
                      <a:r>
                        <a:rPr lang="en-US" sz="900">
                          <a:effectLst/>
                        </a:rPr>
                        <a:t>server: 							# </a:t>
                      </a:r>
                      <a:r>
                        <a:rPr lang="zh-CN" sz="900">
                          <a:effectLst/>
                        </a:rPr>
                        <a:t>服务端配置</a:t>
                      </a:r>
                      <a:r>
                        <a:rPr lang="en-US" sz="900">
                          <a:effectLst/>
                        </a:rPr>
                        <a:t/>
                      </a:r>
                      <a:br>
                        <a:rPr lang="en-US" sz="900">
                          <a:effectLst/>
                        </a:rPr>
                      </a:br>
                      <a:r>
                        <a:rPr lang="en-US" sz="900">
                          <a:effectLst/>
                        </a:rPr>
                        <a:t>  port: 9501 						# </a:t>
                      </a:r>
                      <a:r>
                        <a:rPr lang="zh-CN" sz="900">
                          <a:effectLst/>
                        </a:rPr>
                        <a:t>监听端口</a:t>
                      </a:r>
                      <a:r>
                        <a:rPr lang="en-US" sz="900">
                          <a:effectLst/>
                        </a:rPr>
                        <a:t/>
                      </a:r>
                      <a:br>
                        <a:rPr lang="en-US" sz="900">
                          <a:effectLst/>
                        </a:rPr>
                      </a:br>
                      <a:r>
                        <a:rPr lang="en-US" sz="900">
                          <a:effectLst/>
                        </a:rPr>
                        <a:t>spring: 							# Spring</a:t>
                      </a:r>
                      <a:r>
                        <a:rPr lang="zh-CN" sz="900">
                          <a:effectLst/>
                        </a:rPr>
                        <a:t>配置</a:t>
                      </a:r>
                      <a:r>
                        <a:rPr lang="en-US" sz="900">
                          <a:effectLst/>
                        </a:rPr>
                        <a:t/>
                      </a:r>
                      <a:br>
                        <a:rPr lang="en-US" sz="900">
                          <a:effectLst/>
                        </a:rPr>
                      </a:br>
                      <a:r>
                        <a:rPr lang="en-US" sz="900">
                          <a:effectLst/>
                        </a:rPr>
                        <a:t>  application: 						# </a:t>
                      </a:r>
                      <a:r>
                        <a:rPr lang="zh-CN" sz="900">
                          <a:effectLst/>
                        </a:rPr>
                        <a:t>应用配置</a:t>
                      </a:r>
                      <a:r>
                        <a:rPr lang="en-US" sz="900">
                          <a:effectLst/>
                        </a:rPr>
                        <a:t/>
                      </a:r>
                      <a:br>
                        <a:rPr lang="en-US" sz="900">
                          <a:effectLst/>
                        </a:rPr>
                      </a:br>
                      <a:r>
                        <a:rPr lang="en-US" sz="900">
                          <a:effectLst/>
                        </a:rPr>
                        <a:t>    name: microcloud.gateway 				# </a:t>
                      </a:r>
                      <a:r>
                        <a:rPr lang="zh-CN" sz="900">
                          <a:effectLst/>
                        </a:rPr>
                        <a:t>应用名称</a:t>
                      </a:r>
                      <a:r>
                        <a:rPr lang="en-US" sz="900">
                          <a:effectLst/>
                        </a:rPr>
                        <a:t/>
                      </a:r>
                      <a:br>
                        <a:rPr lang="en-US" sz="900">
                          <a:effectLst/>
                        </a:rPr>
                      </a:br>
                      <a:r>
                        <a:rPr lang="en-US" sz="900">
                          <a:effectLst/>
                        </a:rPr>
                        <a:t>  cloud: 						# SpringCloud</a:t>
                      </a:r>
                      <a:r>
                        <a:rPr lang="zh-CN" sz="900">
                          <a:effectLst/>
                        </a:rPr>
                        <a:t>配置</a:t>
                      </a:r>
                      <a:r>
                        <a:rPr lang="en-US" sz="900">
                          <a:effectLst/>
                        </a:rPr>
                        <a:t/>
                      </a:r>
                      <a:br>
                        <a:rPr lang="en-US" sz="900">
                          <a:effectLst/>
                        </a:rPr>
                      </a:br>
                      <a:r>
                        <a:rPr lang="en-US" sz="900">
                          <a:effectLst/>
                        </a:rPr>
                        <a:t>    nacos: 						# Nacos</a:t>
                      </a:r>
                      <a:r>
                        <a:rPr lang="zh-CN" sz="900">
                          <a:effectLst/>
                        </a:rPr>
                        <a:t>注册中心</a:t>
                      </a:r>
                      <a:r>
                        <a:rPr lang="en-US" sz="900">
                          <a:effectLst/>
                        </a:rPr>
                        <a:t/>
                      </a:r>
                      <a:br>
                        <a:rPr lang="en-US" sz="900">
                          <a:effectLst/>
                        </a:rPr>
                      </a:br>
                      <a:r>
                        <a:rPr lang="en-US" sz="900">
                          <a:effectLst/>
                        </a:rPr>
                        <a:t>      discovery: 						# </a:t>
                      </a:r>
                      <a:r>
                        <a:rPr lang="zh-CN" sz="900">
                          <a:effectLst/>
                        </a:rPr>
                        <a:t>发现服务</a:t>
                      </a:r>
                      <a:r>
                        <a:rPr lang="en-US" sz="900">
                          <a:effectLst/>
                        </a:rPr>
                        <a:t/>
                      </a:r>
                      <a:br>
                        <a:rPr lang="en-US" sz="900">
                          <a:effectLst/>
                        </a:rPr>
                      </a:br>
                      <a:r>
                        <a:rPr lang="en-US" sz="900">
                          <a:effectLst/>
                        </a:rPr>
                        <a:t>        username: nacos 					# </a:t>
                      </a:r>
                      <a:r>
                        <a:rPr lang="zh-CN" sz="900">
                          <a:effectLst/>
                        </a:rPr>
                        <a:t>用户名</a:t>
                      </a:r>
                      <a:r>
                        <a:rPr lang="en-US" sz="900">
                          <a:effectLst/>
                        </a:rPr>
                        <a:t/>
                      </a:r>
                      <a:br>
                        <a:rPr lang="en-US" sz="900">
                          <a:effectLst/>
                        </a:rPr>
                      </a:br>
                      <a:r>
                        <a:rPr lang="en-US" sz="900">
                          <a:effectLst/>
                        </a:rPr>
                        <a:t>        password: nacos 					# </a:t>
                      </a:r>
                      <a:r>
                        <a:rPr lang="zh-CN" sz="900">
                          <a:effectLst/>
                        </a:rPr>
                        <a:t>密码</a:t>
                      </a:r>
                      <a:r>
                        <a:rPr lang="en-US" sz="900">
                          <a:effectLst/>
                        </a:rPr>
                        <a:t/>
                      </a:r>
                      <a:br>
                        <a:rPr lang="en-US" sz="900">
                          <a:effectLst/>
                        </a:rPr>
                      </a:br>
                      <a:r>
                        <a:rPr lang="en-US" sz="900">
                          <a:effectLst/>
                        </a:rPr>
                        <a:t>        service: ${spring.application.name}  		# </a:t>
                      </a:r>
                      <a:r>
                        <a:rPr lang="zh-CN" sz="900">
                          <a:effectLst/>
                        </a:rPr>
                        <a:t>服务名称</a:t>
                      </a:r>
                      <a:r>
                        <a:rPr lang="en-US" sz="900">
                          <a:effectLst/>
                        </a:rPr>
                        <a:t/>
                      </a:r>
                      <a:br>
                        <a:rPr lang="en-US" sz="900">
                          <a:effectLst/>
                        </a:rPr>
                      </a:br>
                      <a:r>
                        <a:rPr lang="en-US" sz="900">
                          <a:effectLst/>
                        </a:rPr>
                        <a:t>        server-addr: nacos-server:8848 			# </a:t>
                      </a:r>
                      <a:r>
                        <a:rPr lang="zh-CN" sz="900">
                          <a:effectLst/>
                        </a:rPr>
                        <a:t>服务地址</a:t>
                      </a:r>
                      <a:r>
                        <a:rPr lang="en-US" sz="900">
                          <a:effectLst/>
                        </a:rPr>
                        <a:t/>
                      </a:r>
                      <a:br>
                        <a:rPr lang="en-US" sz="900">
                          <a:effectLst/>
                        </a:rPr>
                      </a:br>
                      <a:r>
                        <a:rPr lang="en-US" sz="900">
                          <a:effectLst/>
                        </a:rPr>
                        <a:t>        namespace: 650fab32-c7dc-4ae1-8ac4-2dbdefd7e617 	# </a:t>
                      </a:r>
                      <a:r>
                        <a:rPr lang="zh-CN" sz="900">
                          <a:effectLst/>
                        </a:rPr>
                        <a:t>命名空间</a:t>
                      </a:r>
                      <a:r>
                        <a:rPr lang="en-US" sz="900">
                          <a:effectLst/>
                        </a:rPr>
                        <a:t/>
                      </a:r>
                      <a:br>
                        <a:rPr lang="en-US" sz="900">
                          <a:effectLst/>
                        </a:rPr>
                      </a:br>
                      <a:r>
                        <a:rPr lang="en-US" sz="900">
                          <a:effectLst/>
                        </a:rPr>
                        <a:t>        group: MICROCLOUD_GROUP 				# </a:t>
                      </a:r>
                      <a:r>
                        <a:rPr lang="zh-CN" sz="900">
                          <a:effectLst/>
                        </a:rPr>
                        <a:t>组名称</a:t>
                      </a:r>
                      <a:r>
                        <a:rPr lang="en-US" sz="900">
                          <a:effectLst/>
                        </a:rPr>
                        <a:t/>
                      </a:r>
                      <a:br>
                        <a:rPr lang="en-US" sz="900">
                          <a:effectLst/>
                        </a:rPr>
                      </a:br>
                      <a:r>
                        <a:rPr lang="en-US" sz="900">
                          <a:effectLst/>
                        </a:rPr>
                        <a:t>        cluster-name: MuyanGateway 				# </a:t>
                      </a:r>
                      <a:r>
                        <a:rPr lang="zh-CN" sz="900">
                          <a:effectLst/>
                        </a:rPr>
                        <a:t>匹配集群名称</a:t>
                      </a:r>
                      <a:r>
                        <a:rPr lang="en-US" sz="900">
                          <a:effectLst/>
                        </a:rPr>
                        <a:t/>
                      </a:r>
                      <a:br>
                        <a:rPr lang="en-US" sz="900">
                          <a:effectLst/>
                        </a:rPr>
                      </a:br>
                      <a:r>
                        <a:rPr lang="en-US" sz="900">
                          <a:effectLst/>
                        </a:rPr>
                        <a:t>    gateway: 						# </a:t>
                      </a:r>
                      <a:r>
                        <a:rPr lang="zh-CN" sz="900">
                          <a:effectLst/>
                        </a:rPr>
                        <a:t>网关配置</a:t>
                      </a:r>
                      <a:r>
                        <a:rPr lang="en-US" sz="900">
                          <a:effectLst/>
                        </a:rPr>
                        <a:t/>
                      </a:r>
                      <a:br>
                        <a:rPr lang="en-US" sz="900">
                          <a:effectLst/>
                        </a:rPr>
                      </a:br>
                      <a:r>
                        <a:rPr lang="en-US" sz="900">
                          <a:effectLst/>
                        </a:rPr>
                        <a:t>      discovery: 						# </a:t>
                      </a:r>
                      <a:r>
                        <a:rPr lang="zh-CN" sz="900">
                          <a:effectLst/>
                        </a:rPr>
                        <a:t>服务发现</a:t>
                      </a:r>
                      <a:r>
                        <a:rPr lang="en-US" sz="900">
                          <a:effectLst/>
                        </a:rPr>
                        <a:t/>
                      </a:r>
                      <a:br>
                        <a:rPr lang="en-US" sz="900">
                          <a:effectLst/>
                        </a:rPr>
                      </a:br>
                      <a:r>
                        <a:rPr lang="en-US" sz="900">
                          <a:effectLst/>
                        </a:rPr>
                        <a:t>        locator: 						# </a:t>
                      </a:r>
                      <a:r>
                        <a:rPr lang="zh-CN" sz="900">
                          <a:effectLst/>
                        </a:rPr>
                        <a:t>资源定位</a:t>
                      </a:r>
                      <a:r>
                        <a:rPr lang="en-US" sz="900">
                          <a:effectLst/>
                        </a:rPr>
                        <a:t/>
                      </a:r>
                      <a:br>
                        <a:rPr lang="en-US" sz="900">
                          <a:effectLst/>
                        </a:rPr>
                      </a:br>
                      <a:r>
                        <a:rPr lang="en-US" sz="900">
                          <a:effectLst/>
                        </a:rPr>
                        <a:t>          enabled: true 					# </a:t>
                      </a:r>
                      <a:r>
                        <a:rPr lang="zh-CN" sz="900">
                          <a:effectLst/>
                        </a:rPr>
                        <a:t>通过服务发现查找其他微服务</a:t>
                      </a:r>
                      <a:endParaRPr lang="zh-CN" sz="1000">
                        <a:effectLst/>
                        <a:latin typeface="Times New Roman" panose="02020603050405020304" pitchFamily="18" charset="0"/>
                      </a:endParaRPr>
                    </a:p>
                  </a:txBody>
                  <a:tcPr marL="68580" marR="68580" marT="0" marB="0"/>
                </a:tc>
                <a:extLst>
                  <a:ext uri="{0D108BD9-81ED-4DB2-BD59-A6C34878D82A}">
                    <a16:rowId xmlns:a16="http://schemas.microsoft.com/office/drawing/2014/main" val="3365492347"/>
                  </a:ext>
                </a:extLst>
              </a:tr>
            </a:tbl>
          </a:graphicData>
        </a:graphic>
      </p:graphicFrame>
    </p:spTree>
    <p:extLst>
      <p:ext uri="{BB962C8B-B14F-4D97-AF65-F5344CB8AC3E}">
        <p14:creationId xmlns:p14="http://schemas.microsoft.com/office/powerpoint/2010/main" val="19285263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FilteringWebHandler</a:t>
            </a:r>
            <a:endParaRPr lang="zh-CN" altLang="en-US"/>
          </a:p>
        </p:txBody>
      </p:sp>
      <p:sp>
        <p:nvSpPr>
          <p:cNvPr id="3" name="内容占位符 2"/>
          <p:cNvSpPr>
            <a:spLocks noGrp="1"/>
          </p:cNvSpPr>
          <p:nvPr>
            <p:ph idx="1"/>
          </p:nvPr>
        </p:nvSpPr>
        <p:spPr/>
        <p:txBody>
          <a:bodyPr/>
          <a:lstStyle/>
          <a:p>
            <a:r>
              <a:rPr lang="zh-CN" altLang="zh-CN"/>
              <a:t>过滤是网关在进行最终服务资源代理前的最后一步，同时在网关中需要将所有配置的过滤器转为过滤链的形式，这样就可以依据过滤链的配置进行请求与响应过滤操作实现，在</a:t>
            </a:r>
            <a:r>
              <a:rPr lang="en-US" altLang="zh-CN"/>
              <a:t>GatewayAutoConfiguration</a:t>
            </a:r>
            <a:r>
              <a:rPr lang="zh-CN" altLang="zh-CN"/>
              <a:t>类中通过</a:t>
            </a:r>
            <a:r>
              <a:rPr lang="en-US" altLang="zh-CN" smtClean="0"/>
              <a:t>FilteringWebHandler</a:t>
            </a:r>
            <a:r>
              <a:rPr lang="zh-CN" altLang="zh-CN" smtClean="0"/>
              <a:t>实</a:t>
            </a:r>
            <a:r>
              <a:rPr lang="zh-CN" altLang="zh-CN"/>
              <a:t>现过滤链的处理操作</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684" y="1989490"/>
            <a:ext cx="11493792" cy="426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492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RoutePredicateHandlerMapping</a:t>
            </a:r>
            <a:endParaRPr lang="zh-CN" altLang="en-US"/>
          </a:p>
        </p:txBody>
      </p:sp>
      <p:sp>
        <p:nvSpPr>
          <p:cNvPr id="3" name="内容占位符 2"/>
          <p:cNvSpPr>
            <a:spLocks noGrp="1"/>
          </p:cNvSpPr>
          <p:nvPr>
            <p:ph idx="1"/>
          </p:nvPr>
        </p:nvSpPr>
        <p:spPr/>
        <p:txBody>
          <a:bodyPr/>
          <a:lstStyle/>
          <a:p>
            <a:r>
              <a:rPr lang="en-US" altLang="zh-CN"/>
              <a:t>RoutePredicateHandlerMapping</a:t>
            </a:r>
            <a:r>
              <a:rPr lang="zh-CN" altLang="zh-CN"/>
              <a:t>（路由断言处理映射）实现了用户请求路由的访问，即：开发者在</a:t>
            </a:r>
            <a:r>
              <a:rPr lang="en-US" altLang="zh-CN"/>
              <a:t>application.yml</a:t>
            </a:r>
            <a:r>
              <a:rPr lang="zh-CN" altLang="zh-CN"/>
              <a:t>中配置的路由访问路径项（</a:t>
            </a:r>
            <a:r>
              <a:rPr lang="en-US" altLang="zh-CN"/>
              <a:t>Path</a:t>
            </a:r>
            <a:r>
              <a:rPr lang="zh-CN" altLang="zh-CN"/>
              <a:t>配置项），当路由匹配成功后会返回一个</a:t>
            </a:r>
            <a:r>
              <a:rPr lang="en-US" altLang="zh-CN"/>
              <a:t>FilteringWebHandler</a:t>
            </a:r>
            <a:r>
              <a:rPr lang="zh-CN" altLang="zh-CN"/>
              <a:t>对象实例以实现后续的过滤处理，该类的</a:t>
            </a:r>
            <a:r>
              <a:rPr lang="en-US" altLang="zh-CN"/>
              <a:t>Bean</a:t>
            </a:r>
            <a:r>
              <a:rPr lang="zh-CN" altLang="zh-CN"/>
              <a:t>注册是由</a:t>
            </a:r>
            <a:r>
              <a:rPr lang="en-US" altLang="zh-CN"/>
              <a:t>GatewayAutoConfiguration</a:t>
            </a:r>
            <a:r>
              <a:rPr lang="zh-CN" altLang="zh-CN"/>
              <a:t>配置类实现的</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2562" y="2311930"/>
            <a:ext cx="8288337" cy="430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9176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微服务核心架构</a:t>
            </a:r>
            <a:endParaRPr lang="zh-CN" altLang="en-US"/>
          </a:p>
        </p:txBody>
      </p:sp>
      <p:sp>
        <p:nvSpPr>
          <p:cNvPr id="3" name="内容占位符 2"/>
          <p:cNvSpPr>
            <a:spLocks noGrp="1"/>
          </p:cNvSpPr>
          <p:nvPr>
            <p:ph idx="1"/>
          </p:nvPr>
        </p:nvSpPr>
        <p:spPr/>
        <p:txBody>
          <a:bodyPr/>
          <a:lstStyle/>
          <a:p>
            <a:r>
              <a:rPr lang="zh-CN" altLang="zh-CN"/>
              <a:t>微服务架构中引入了网关技术之后，就可以得到如</a:t>
            </a:r>
            <a:r>
              <a:rPr lang="zh-CN" altLang="zh-CN" smtClean="0"/>
              <a:t>图的</a:t>
            </a:r>
            <a:r>
              <a:rPr lang="zh-CN" altLang="zh-CN"/>
              <a:t>完整核心架构，在整个的架构之中网关将成为某一个资源能否被正常调用的关键核心。</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39" y="1737042"/>
            <a:ext cx="11249709" cy="26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4016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a:t>动态网关技</a:t>
            </a:r>
            <a:r>
              <a:rPr lang="zh-CN" altLang="zh-CN" smtClean="0"/>
              <a:t>术</a:t>
            </a:r>
            <a:endParaRPr lang="zh-CN" altLang="en-US"/>
          </a:p>
        </p:txBody>
      </p:sp>
      <p:sp>
        <p:nvSpPr>
          <p:cNvPr id="3" name="内容占位符 2"/>
          <p:cNvSpPr>
            <a:spLocks noGrp="1"/>
          </p:cNvSpPr>
          <p:nvPr>
            <p:ph idx="1"/>
          </p:nvPr>
        </p:nvSpPr>
        <p:spPr/>
        <p:txBody>
          <a:bodyPr/>
          <a:lstStyle/>
          <a:p>
            <a:r>
              <a:rPr lang="zh-CN" altLang="zh-CN"/>
              <a:t>在传统的网关开发过程中，所有需要网关代理的资源都必须通过</a:t>
            </a:r>
            <a:r>
              <a:rPr lang="en-US" altLang="zh-CN"/>
              <a:t>application.yml</a:t>
            </a:r>
            <a:r>
              <a:rPr lang="zh-CN" altLang="zh-CN"/>
              <a:t>文件进行定义，而这些配置全部都是静态方式实现的，即：当有某一个新的微服务资源上线时，除了要考虑到新资源的服务部署之外，还需要进行微服务网关的重新启动，否则将无法加载到新的资源，而网关的重启过程中势必将影响其他微服务的正常运行，而要想解决此类问题就必须引入动态网关技术进行资源管理</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30" y="2672307"/>
            <a:ext cx="11412248" cy="3896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6898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动态路由配置实现结构</a:t>
            </a:r>
            <a:endParaRPr lang="zh-CN" altLang="en-US"/>
          </a:p>
        </p:txBody>
      </p:sp>
      <p:sp>
        <p:nvSpPr>
          <p:cNvPr id="3" name="内容占位符 2"/>
          <p:cNvSpPr>
            <a:spLocks noGrp="1"/>
          </p:cNvSpPr>
          <p:nvPr>
            <p:ph idx="1"/>
          </p:nvPr>
        </p:nvSpPr>
        <p:spPr/>
        <p:txBody>
          <a:bodyPr/>
          <a:lstStyle/>
          <a:p>
            <a:r>
              <a:rPr lang="zh-CN" altLang="zh-CN"/>
              <a:t>在进行路由设置时需要明确的传递路由的</a:t>
            </a:r>
            <a:r>
              <a:rPr lang="en-US" altLang="zh-CN"/>
              <a:t>ID</a:t>
            </a:r>
            <a:r>
              <a:rPr lang="zh-CN" altLang="zh-CN"/>
              <a:t>、</a:t>
            </a:r>
            <a:r>
              <a:rPr lang="en-US" altLang="zh-CN"/>
              <a:t>Predicate</a:t>
            </a:r>
            <a:r>
              <a:rPr lang="zh-CN" altLang="zh-CN"/>
              <a:t>、</a:t>
            </a:r>
            <a:r>
              <a:rPr lang="en-US" altLang="zh-CN"/>
              <a:t>Filter</a:t>
            </a:r>
            <a:r>
              <a:rPr lang="zh-CN" altLang="zh-CN"/>
              <a:t>等配置项，所以一般可以通过一个</a:t>
            </a:r>
            <a:r>
              <a:rPr lang="en-US" altLang="zh-CN"/>
              <a:t>JSON</a:t>
            </a:r>
            <a:r>
              <a:rPr lang="zh-CN" altLang="zh-CN"/>
              <a:t>的结构来进行此配置项的定义，而在</a:t>
            </a:r>
            <a:r>
              <a:rPr lang="en-US" altLang="zh-CN"/>
              <a:t>SpringCloudGateway</a:t>
            </a:r>
            <a:r>
              <a:rPr lang="zh-CN" altLang="zh-CN"/>
              <a:t>中路由的信息是由</a:t>
            </a:r>
            <a:r>
              <a:rPr lang="en-US" altLang="zh-CN"/>
              <a:t>RouteDefinition</a:t>
            </a:r>
            <a:r>
              <a:rPr lang="zh-CN" altLang="zh-CN"/>
              <a:t>类对象定义的，这样就可以直接将</a:t>
            </a:r>
            <a:r>
              <a:rPr lang="en-US" altLang="zh-CN"/>
              <a:t>JSON</a:t>
            </a:r>
            <a:r>
              <a:rPr lang="zh-CN" altLang="zh-CN"/>
              <a:t>数据转为</a:t>
            </a:r>
            <a:r>
              <a:rPr lang="en-US" altLang="zh-CN"/>
              <a:t>RouteDefinition</a:t>
            </a:r>
            <a:r>
              <a:rPr lang="zh-CN" altLang="zh-CN"/>
              <a:t>实例，随后利用</a:t>
            </a:r>
            <a:r>
              <a:rPr lang="en-US" altLang="zh-CN"/>
              <a:t>RouteDefinitionWriter</a:t>
            </a:r>
            <a:r>
              <a:rPr lang="zh-CN" altLang="zh-CN"/>
              <a:t>接口进行配置写入</a:t>
            </a:r>
            <a:r>
              <a:rPr lang="zh-CN" altLang="zh-CN" smtClean="0"/>
              <a:t>，而</a:t>
            </a:r>
            <a:r>
              <a:rPr lang="zh-CN" altLang="zh-CN"/>
              <a:t>要想让动态路由生效，则还必须通过</a:t>
            </a:r>
            <a:r>
              <a:rPr lang="en-US" altLang="zh-CN"/>
              <a:t>Spring</a:t>
            </a:r>
            <a:r>
              <a:rPr lang="zh-CN" altLang="zh-CN"/>
              <a:t>事件处理机制发送一个“</a:t>
            </a:r>
            <a:r>
              <a:rPr lang="en-US" altLang="zh-CN"/>
              <a:t>RefreshRoutesEvent</a:t>
            </a:r>
            <a:r>
              <a:rPr lang="zh-CN" altLang="zh-CN"/>
              <a:t>”事件，这样才可以将写入的路由信息进行保存。</a:t>
            </a:r>
            <a:endParaRPr lang="zh-CN" altLang="en-US"/>
          </a:p>
        </p:txBody>
      </p:sp>
      <p:pic>
        <p:nvPicPr>
          <p:cNvPr id="409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150" y="3015615"/>
            <a:ext cx="9549130" cy="360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8482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动态路由操作</a:t>
            </a:r>
            <a:endParaRPr lang="zh-CN" altLang="en-US"/>
          </a:p>
        </p:txBody>
      </p:sp>
      <p:sp>
        <p:nvSpPr>
          <p:cNvPr id="3" name="内容占位符 2"/>
          <p:cNvSpPr>
            <a:spLocks noGrp="1"/>
          </p:cNvSpPr>
          <p:nvPr>
            <p:ph idx="1"/>
          </p:nvPr>
        </p:nvSpPr>
        <p:spPr/>
        <p:txBody>
          <a:bodyPr/>
          <a:lstStyle/>
          <a:p>
            <a:r>
              <a:rPr lang="zh-CN" altLang="en-US"/>
              <a:t>动态路由的操作需要通过</a:t>
            </a:r>
            <a:r>
              <a:rPr lang="en-US" altLang="zh-CN"/>
              <a:t>RouteDefinitionWriter</a:t>
            </a:r>
            <a:r>
              <a:rPr lang="zh-CN" altLang="en-US"/>
              <a:t>接口完成，而该接口主要是通过路由</a:t>
            </a:r>
            <a:r>
              <a:rPr lang="en-US" altLang="zh-CN"/>
              <a:t>ID</a:t>
            </a:r>
            <a:r>
              <a:rPr lang="zh-CN" altLang="en-US"/>
              <a:t>以及</a:t>
            </a:r>
            <a:r>
              <a:rPr lang="en-US" altLang="zh-CN"/>
              <a:t>RouteDefinition</a:t>
            </a:r>
            <a:r>
              <a:rPr lang="zh-CN" altLang="en-US"/>
              <a:t>对象实例实现操作。所以为了便于操作的统一性，最佳的做法是创建一个专属的动态路由服务类，并在该类中提供路由数据的增加、修改与删除操作。同时为了便于网关数据的管理需要，可以通过</a:t>
            </a:r>
            <a:r>
              <a:rPr lang="en-US" altLang="zh-CN"/>
              <a:t>REST</a:t>
            </a:r>
            <a:r>
              <a:rPr lang="zh-CN" altLang="en-US"/>
              <a:t>进行操作接口发布，这样只需要传入正确的数据即可进行网关维护，下面通过具体的步骤进行实现。</a:t>
            </a:r>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72" y="2694417"/>
            <a:ext cx="11475205" cy="232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2991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创建路由数据操作类</a:t>
            </a:r>
            <a:endParaRPr lang="zh-CN" altLang="en-US"/>
          </a:p>
        </p:txBody>
      </p:sp>
      <p:graphicFrame>
        <p:nvGraphicFramePr>
          <p:cNvPr id="4" name="表格 3"/>
          <p:cNvGraphicFramePr>
            <a:graphicFrameLocks noGrp="1"/>
          </p:cNvGraphicFramePr>
          <p:nvPr>
            <p:extLst/>
          </p:nvPr>
        </p:nvGraphicFramePr>
        <p:xfrm>
          <a:off x="216308" y="802746"/>
          <a:ext cx="11708992" cy="5930900"/>
        </p:xfrm>
        <a:graphic>
          <a:graphicData uri="http://schemas.openxmlformats.org/drawingml/2006/table">
            <a:tbl>
              <a:tblPr firstRow="1" firstCol="1" lastRow="1" lastCol="1" bandRow="1" bandCol="1">
                <a:tableStyleId>{5940675A-B579-460E-94D1-54222C63F5DA}</a:tableStyleId>
              </a:tblPr>
              <a:tblGrid>
                <a:gridCol w="11708992">
                  <a:extLst>
                    <a:ext uri="{9D8B030D-6E8A-4147-A177-3AD203B41FA5}">
                      <a16:colId xmlns:a16="http://schemas.microsoft.com/office/drawing/2014/main" val="1059275913"/>
                    </a:ext>
                  </a:extLst>
                </a:gridCol>
              </a:tblGrid>
              <a:tr h="5930900">
                <a:tc>
                  <a:txBody>
                    <a:bodyPr/>
                    <a:lstStyle/>
                    <a:p>
                      <a:r>
                        <a:rPr lang="en-US" sz="800">
                          <a:effectLst/>
                        </a:rPr>
                        <a:t>package com.yootk.gateway.service;</a:t>
                      </a:r>
                      <a:br>
                        <a:rPr lang="en-US" sz="800">
                          <a:effectLst/>
                        </a:rPr>
                      </a:br>
                      <a:r>
                        <a:rPr lang="en-US" sz="800">
                          <a:effectLst/>
                        </a:rPr>
                        <a:t>@Service</a:t>
                      </a:r>
                      <a:br>
                        <a:rPr lang="en-US" sz="800">
                          <a:effectLst/>
                        </a:rPr>
                      </a:br>
                      <a:r>
                        <a:rPr lang="en-US" sz="800">
                          <a:effectLst/>
                        </a:rPr>
                        <a:t>@Slf4j</a:t>
                      </a:r>
                      <a:br>
                        <a:rPr lang="en-US" sz="800">
                          <a:effectLst/>
                        </a:rPr>
                      </a:br>
                      <a:r>
                        <a:rPr lang="en-US" sz="800">
                          <a:effectLst/>
                        </a:rPr>
                        <a:t>public class DynamicRouteService implements ApplicationEventPublisherAware {</a:t>
                      </a:r>
                      <a:br>
                        <a:rPr lang="en-US" sz="800">
                          <a:effectLst/>
                        </a:rPr>
                      </a:br>
                      <a:r>
                        <a:rPr lang="en-US" sz="800">
                          <a:effectLst/>
                        </a:rPr>
                        <a:t>    @Autowired</a:t>
                      </a:r>
                      <a:br>
                        <a:rPr lang="en-US" sz="800">
                          <a:effectLst/>
                        </a:rPr>
                      </a:br>
                      <a:r>
                        <a:rPr lang="en-US" sz="800">
                          <a:effectLst/>
                        </a:rPr>
                        <a:t>    private RouteDefinitionWriter routeDefinitionWriter; 	// </a:t>
                      </a:r>
                      <a:r>
                        <a:rPr lang="zh-CN" sz="800">
                          <a:effectLst/>
                        </a:rPr>
                        <a:t>路由配置写入</a:t>
                      </a:r>
                      <a:r>
                        <a:rPr lang="en-US" sz="800">
                          <a:effectLst/>
                        </a:rPr>
                        <a:t/>
                      </a:r>
                      <a:br>
                        <a:rPr lang="en-US" sz="800">
                          <a:effectLst/>
                        </a:rPr>
                      </a:br>
                      <a:r>
                        <a:rPr lang="en-US" sz="800">
                          <a:effectLst/>
                        </a:rPr>
                        <a:t>    private ApplicationEventPublisher publisher; 		// </a:t>
                      </a:r>
                      <a:r>
                        <a:rPr lang="zh-CN" sz="800">
                          <a:effectLst/>
                        </a:rPr>
                        <a:t>事件发布器</a:t>
                      </a:r>
                      <a:r>
                        <a:rPr lang="en-US" sz="800">
                          <a:effectLst/>
                        </a:rPr>
                        <a:t/>
                      </a:r>
                      <a:br>
                        <a:rPr lang="en-US" sz="800">
                          <a:effectLst/>
                        </a:rPr>
                      </a:br>
                      <a:r>
                        <a:rPr lang="en-US" sz="800">
                          <a:effectLst/>
                        </a:rPr>
                        <a:t>    @Override</a:t>
                      </a:r>
                      <a:br>
                        <a:rPr lang="en-US" sz="800">
                          <a:effectLst/>
                        </a:rPr>
                      </a:br>
                      <a:r>
                        <a:rPr lang="en-US" sz="800">
                          <a:effectLst/>
                        </a:rPr>
                        <a:t>    public void setApplicationEventPublisher(	ApplicationEventPublisher applicationEventPublisher) {</a:t>
                      </a:r>
                      <a:br>
                        <a:rPr lang="en-US" sz="800">
                          <a:effectLst/>
                        </a:rPr>
                      </a:br>
                      <a:r>
                        <a:rPr lang="en-US" sz="800">
                          <a:effectLst/>
                        </a:rPr>
                        <a:t>        this.publisher = applicationEventPublisher;</a:t>
                      </a:r>
                      <a:br>
                        <a:rPr lang="en-US" sz="800">
                          <a:effectLst/>
                        </a:rPr>
                      </a:br>
                      <a:r>
                        <a:rPr lang="en-US" sz="800">
                          <a:effectLst/>
                        </a:rPr>
                        <a:t>    }</a:t>
                      </a:r>
                      <a:br>
                        <a:rPr lang="en-US" sz="800">
                          <a:effectLst/>
                        </a:rPr>
                      </a:br>
                      <a:r>
                        <a:rPr lang="en-US" sz="800">
                          <a:effectLst/>
                        </a:rPr>
                        <a:t>    public boolean add(RouteDefinition definition) { 	// </a:t>
                      </a:r>
                      <a:r>
                        <a:rPr lang="zh-CN" sz="800">
                          <a:effectLst/>
                        </a:rPr>
                        <a:t>增加路由</a:t>
                      </a:r>
                      <a:r>
                        <a:rPr lang="en-US" sz="800">
                          <a:effectLst/>
                        </a:rPr>
                        <a:t/>
                      </a:r>
                      <a:br>
                        <a:rPr lang="en-US" sz="800">
                          <a:effectLst/>
                        </a:rPr>
                      </a:br>
                      <a:r>
                        <a:rPr lang="en-US" sz="800">
                          <a:effectLst/>
                        </a:rPr>
                        <a:t>        log.info("</a:t>
                      </a:r>
                      <a:r>
                        <a:rPr lang="zh-CN" sz="800">
                          <a:effectLst/>
                        </a:rPr>
                        <a:t>增加路由配置项，新的路由</a:t>
                      </a:r>
                      <a:r>
                        <a:rPr lang="en-US" sz="800">
                          <a:effectLst/>
                        </a:rPr>
                        <a:t>ID</a:t>
                      </a:r>
                      <a:r>
                        <a:rPr lang="zh-CN" sz="800">
                          <a:effectLst/>
                        </a:rPr>
                        <a:t>为：</a:t>
                      </a:r>
                      <a:r>
                        <a:rPr lang="en-US" sz="800">
                          <a:effectLst/>
                        </a:rPr>
                        <a:t>{}", definition.getId()); // </a:t>
                      </a:r>
                      <a:r>
                        <a:rPr lang="zh-CN" sz="800">
                          <a:effectLst/>
                        </a:rPr>
                        <a:t>日志输出</a:t>
                      </a:r>
                      <a:r>
                        <a:rPr lang="en-US" sz="800">
                          <a:effectLst/>
                        </a:rPr>
                        <a:t/>
                      </a:r>
                      <a:br>
                        <a:rPr lang="en-US" sz="800">
                          <a:effectLst/>
                        </a:rPr>
                      </a:br>
                      <a:r>
                        <a:rPr lang="en-US" sz="800">
                          <a:effectLst/>
                        </a:rPr>
                        <a:t>        try {</a:t>
                      </a:r>
                      <a:br>
                        <a:rPr lang="en-US" sz="800">
                          <a:effectLst/>
                        </a:rPr>
                      </a:br>
                      <a:r>
                        <a:rPr lang="en-US" sz="800">
                          <a:effectLst/>
                        </a:rPr>
                        <a:t>            routeDefinitionWriter.save(Mono.just(definition)).subscribe(); // </a:t>
                      </a:r>
                      <a:r>
                        <a:rPr lang="zh-CN" sz="800">
                          <a:effectLst/>
                        </a:rPr>
                        <a:t>配置写入</a:t>
                      </a:r>
                      <a:r>
                        <a:rPr lang="en-US" sz="800">
                          <a:effectLst/>
                        </a:rPr>
                        <a:t/>
                      </a:r>
                      <a:br>
                        <a:rPr lang="en-US" sz="800">
                          <a:effectLst/>
                        </a:rPr>
                      </a:br>
                      <a:r>
                        <a:rPr lang="en-US" sz="800">
                          <a:effectLst/>
                        </a:rPr>
                        <a:t>            this.publisher.publishEvent(new RefreshRoutesEvent(this)); // </a:t>
                      </a:r>
                      <a:r>
                        <a:rPr lang="zh-CN" sz="800">
                          <a:effectLst/>
                        </a:rPr>
                        <a:t>路由更新事件</a:t>
                      </a:r>
                      <a:r>
                        <a:rPr lang="en-US" sz="800">
                          <a:effectLst/>
                        </a:rPr>
                        <a:t/>
                      </a:r>
                      <a:br>
                        <a:rPr lang="en-US" sz="800">
                          <a:effectLst/>
                        </a:rPr>
                      </a:br>
                      <a:r>
                        <a:rPr lang="en-US" sz="800">
                          <a:effectLst/>
                        </a:rPr>
                        <a:t>        } catch (Exception e) {</a:t>
                      </a:r>
                      <a:br>
                        <a:rPr lang="en-US" sz="800">
                          <a:effectLst/>
                        </a:rPr>
                      </a:br>
                      <a:r>
                        <a:rPr lang="en-US" sz="800">
                          <a:effectLst/>
                        </a:rPr>
                        <a:t>            log.error("</a:t>
                      </a:r>
                      <a:r>
                        <a:rPr lang="zh-CN" sz="800">
                          <a:effectLst/>
                        </a:rPr>
                        <a:t>路由增加失败，增加的路由</a:t>
                      </a:r>
                      <a:r>
                        <a:rPr lang="en-US" sz="800">
                          <a:effectLst/>
                        </a:rPr>
                        <a:t>ID</a:t>
                      </a:r>
                      <a:r>
                        <a:rPr lang="zh-CN" sz="800">
                          <a:effectLst/>
                        </a:rPr>
                        <a:t>为：</a:t>
                      </a:r>
                      <a:r>
                        <a:rPr lang="en-US" sz="800">
                          <a:effectLst/>
                        </a:rPr>
                        <a:t>{}", definition.getId()); // </a:t>
                      </a:r>
                      <a:r>
                        <a:rPr lang="zh-CN" sz="800">
                          <a:effectLst/>
                        </a:rPr>
                        <a:t>日志输出</a:t>
                      </a:r>
                      <a:r>
                        <a:rPr lang="en-US" sz="800">
                          <a:effectLst/>
                        </a:rPr>
                        <a:t/>
                      </a:r>
                      <a:br>
                        <a:rPr lang="en-US" sz="800">
                          <a:effectLst/>
                        </a:rPr>
                      </a:br>
                      <a:r>
                        <a:rPr lang="en-US" sz="800">
                          <a:effectLst/>
                        </a:rPr>
                        <a:t>            return false; 					// </a:t>
                      </a:r>
                      <a:r>
                        <a:rPr lang="zh-CN" sz="800">
                          <a:effectLst/>
                        </a:rPr>
                        <a:t>操作失败</a:t>
                      </a:r>
                      <a:r>
                        <a:rPr lang="en-US" sz="800">
                          <a:effectLst/>
                        </a:rPr>
                        <a:t/>
                      </a:r>
                      <a:br>
                        <a:rPr lang="en-US" sz="800">
                          <a:effectLst/>
                        </a:rPr>
                      </a:br>
                      <a:r>
                        <a:rPr lang="en-US" sz="800">
                          <a:effectLst/>
                        </a:rPr>
                        <a:t>        }</a:t>
                      </a:r>
                      <a:br>
                        <a:rPr lang="en-US" sz="800">
                          <a:effectLst/>
                        </a:rPr>
                      </a:br>
                      <a:r>
                        <a:rPr lang="en-US" sz="800">
                          <a:effectLst/>
                        </a:rPr>
                        <a:t>        return true; 					// </a:t>
                      </a:r>
                      <a:r>
                        <a:rPr lang="zh-CN" sz="800">
                          <a:effectLst/>
                        </a:rPr>
                        <a:t>操作成功</a:t>
                      </a:r>
                      <a:r>
                        <a:rPr lang="en-US" sz="800">
                          <a:effectLst/>
                        </a:rPr>
                        <a:t/>
                      </a:r>
                      <a:br>
                        <a:rPr lang="en-US" sz="800">
                          <a:effectLst/>
                        </a:rPr>
                      </a:br>
                      <a:r>
                        <a:rPr lang="en-US" sz="800">
                          <a:effectLst/>
                        </a:rPr>
                        <a:t>    }</a:t>
                      </a:r>
                      <a:br>
                        <a:rPr lang="en-US" sz="800">
                          <a:effectLst/>
                        </a:rPr>
                      </a:br>
                      <a:r>
                        <a:rPr lang="en-US" sz="800">
                          <a:effectLst/>
                        </a:rPr>
                        <a:t>    public boolean update(RouteDefinition definition) {	// </a:t>
                      </a:r>
                      <a:r>
                        <a:rPr lang="zh-CN" sz="800">
                          <a:effectLst/>
                        </a:rPr>
                        <a:t>更新路由</a:t>
                      </a:r>
                      <a:r>
                        <a:rPr lang="en-US" sz="800">
                          <a:effectLst/>
                        </a:rPr>
                        <a:t/>
                      </a:r>
                      <a:br>
                        <a:rPr lang="en-US" sz="800">
                          <a:effectLst/>
                        </a:rPr>
                      </a:br>
                      <a:r>
                        <a:rPr lang="en-US" sz="800">
                          <a:effectLst/>
                        </a:rPr>
                        <a:t>        log.info("</a:t>
                      </a:r>
                      <a:r>
                        <a:rPr lang="zh-CN" sz="800">
                          <a:effectLst/>
                        </a:rPr>
                        <a:t>修改路由配置项，修改的路由</a:t>
                      </a:r>
                      <a:r>
                        <a:rPr lang="en-US" sz="800">
                          <a:effectLst/>
                        </a:rPr>
                        <a:t>ID</a:t>
                      </a:r>
                      <a:r>
                        <a:rPr lang="zh-CN" sz="800">
                          <a:effectLst/>
                        </a:rPr>
                        <a:t>为：</a:t>
                      </a:r>
                      <a:r>
                        <a:rPr lang="en-US" sz="800">
                          <a:effectLst/>
                        </a:rPr>
                        <a:t>{}", definition.getId()); // </a:t>
                      </a:r>
                      <a:r>
                        <a:rPr lang="zh-CN" sz="800">
                          <a:effectLst/>
                        </a:rPr>
                        <a:t>日志输出</a:t>
                      </a:r>
                      <a:r>
                        <a:rPr lang="en-US" sz="800">
                          <a:effectLst/>
                        </a:rPr>
                        <a:t/>
                      </a:r>
                      <a:br>
                        <a:rPr lang="en-US" sz="800">
                          <a:effectLst/>
                        </a:rPr>
                      </a:br>
                      <a:r>
                        <a:rPr lang="en-US" sz="800">
                          <a:effectLst/>
                        </a:rPr>
                        <a:t>        try {</a:t>
                      </a:r>
                      <a:br>
                        <a:rPr lang="en-US" sz="800">
                          <a:effectLst/>
                        </a:rPr>
                      </a:br>
                      <a:r>
                        <a:rPr lang="en-US" sz="800">
                          <a:effectLst/>
                        </a:rPr>
                        <a:t>            this.delete(definition.getId());			// </a:t>
                      </a:r>
                      <a:r>
                        <a:rPr lang="zh-CN" sz="800">
                          <a:effectLst/>
                        </a:rPr>
                        <a:t>删除掉已有配置</a:t>
                      </a:r>
                      <a:r>
                        <a:rPr lang="en-US" sz="800">
                          <a:effectLst/>
                        </a:rPr>
                        <a:t/>
                      </a:r>
                      <a:br>
                        <a:rPr lang="en-US" sz="800">
                          <a:effectLst/>
                        </a:rPr>
                      </a:br>
                      <a:r>
                        <a:rPr lang="en-US" sz="800">
                          <a:effectLst/>
                        </a:rPr>
                        <a:t>            routeDefinitionWriter.save(Mono.just(definition)).subscribe(); // </a:t>
                      </a:r>
                      <a:r>
                        <a:rPr lang="zh-CN" sz="800">
                          <a:effectLst/>
                        </a:rPr>
                        <a:t>写入新配置</a:t>
                      </a:r>
                      <a:r>
                        <a:rPr lang="en-US" sz="800">
                          <a:effectLst/>
                        </a:rPr>
                        <a:t/>
                      </a:r>
                      <a:br>
                        <a:rPr lang="en-US" sz="800">
                          <a:effectLst/>
                        </a:rPr>
                      </a:br>
                      <a:r>
                        <a:rPr lang="en-US" sz="800">
                          <a:effectLst/>
                        </a:rPr>
                        <a:t>            this.publisher.publishEvent(new RefreshRoutesEvent(this)); // </a:t>
                      </a:r>
                      <a:r>
                        <a:rPr lang="zh-CN" sz="800">
                          <a:effectLst/>
                        </a:rPr>
                        <a:t>路由更新事件</a:t>
                      </a:r>
                      <a:r>
                        <a:rPr lang="en-US" sz="800">
                          <a:effectLst/>
                        </a:rPr>
                        <a:t/>
                      </a:r>
                      <a:br>
                        <a:rPr lang="en-US" sz="800">
                          <a:effectLst/>
                        </a:rPr>
                      </a:br>
                      <a:r>
                        <a:rPr lang="en-US" sz="800">
                          <a:effectLst/>
                        </a:rPr>
                        <a:t>        } catch (Exception e) {</a:t>
                      </a:r>
                      <a:br>
                        <a:rPr lang="en-US" sz="800">
                          <a:effectLst/>
                        </a:rPr>
                      </a:br>
                      <a:r>
                        <a:rPr lang="en-US" sz="800">
                          <a:effectLst/>
                        </a:rPr>
                        <a:t>            log.error("</a:t>
                      </a:r>
                      <a:r>
                        <a:rPr lang="zh-CN" sz="800">
                          <a:effectLst/>
                        </a:rPr>
                        <a:t>路由更新失败，更新的路由</a:t>
                      </a:r>
                      <a:r>
                        <a:rPr lang="en-US" sz="800">
                          <a:effectLst/>
                        </a:rPr>
                        <a:t>ID</a:t>
                      </a:r>
                      <a:r>
                        <a:rPr lang="zh-CN" sz="800">
                          <a:effectLst/>
                        </a:rPr>
                        <a:t>为：</a:t>
                      </a:r>
                      <a:r>
                        <a:rPr lang="en-US" sz="800">
                          <a:effectLst/>
                        </a:rPr>
                        <a:t>{}", definition.getId()); // </a:t>
                      </a:r>
                      <a:r>
                        <a:rPr lang="zh-CN" sz="800">
                          <a:effectLst/>
                        </a:rPr>
                        <a:t>日志输出</a:t>
                      </a:r>
                      <a:r>
                        <a:rPr lang="en-US" sz="800">
                          <a:effectLst/>
                        </a:rPr>
                        <a:t/>
                      </a:r>
                      <a:br>
                        <a:rPr lang="en-US" sz="800">
                          <a:effectLst/>
                        </a:rPr>
                      </a:br>
                      <a:r>
                        <a:rPr lang="en-US" sz="800">
                          <a:effectLst/>
                        </a:rPr>
                        <a:t>            return false; 					// </a:t>
                      </a:r>
                      <a:r>
                        <a:rPr lang="zh-CN" sz="800">
                          <a:effectLst/>
                        </a:rPr>
                        <a:t>操作失败</a:t>
                      </a:r>
                      <a:r>
                        <a:rPr lang="en-US" sz="800">
                          <a:effectLst/>
                        </a:rPr>
                        <a:t/>
                      </a:r>
                      <a:br>
                        <a:rPr lang="en-US" sz="800">
                          <a:effectLst/>
                        </a:rPr>
                      </a:br>
                      <a:r>
                        <a:rPr lang="en-US" sz="800">
                          <a:effectLst/>
                        </a:rPr>
                        <a:t>        }</a:t>
                      </a:r>
                      <a:br>
                        <a:rPr lang="en-US" sz="800">
                          <a:effectLst/>
                        </a:rPr>
                      </a:br>
                      <a:r>
                        <a:rPr lang="en-US" sz="800">
                          <a:effectLst/>
                        </a:rPr>
                        <a:t>        return true; 					// </a:t>
                      </a:r>
                      <a:r>
                        <a:rPr lang="zh-CN" sz="800">
                          <a:effectLst/>
                        </a:rPr>
                        <a:t>操作成功</a:t>
                      </a:r>
                      <a:r>
                        <a:rPr lang="en-US" sz="800">
                          <a:effectLst/>
                        </a:rPr>
                        <a:t/>
                      </a:r>
                      <a:br>
                        <a:rPr lang="en-US" sz="800">
                          <a:effectLst/>
                        </a:rPr>
                      </a:br>
                      <a:r>
                        <a:rPr lang="en-US" sz="800">
                          <a:effectLst/>
                        </a:rPr>
                        <a:t>    }</a:t>
                      </a:r>
                      <a:br>
                        <a:rPr lang="en-US" sz="800">
                          <a:effectLst/>
                        </a:rPr>
                      </a:br>
                      <a:r>
                        <a:rPr lang="en-US" sz="800">
                          <a:effectLst/>
                        </a:rPr>
                        <a:t>    public Mono&lt;ResponseEntity&lt;Object&gt;&gt; delete(String id) {	// </a:t>
                      </a:r>
                      <a:r>
                        <a:rPr lang="zh-CN" sz="800">
                          <a:effectLst/>
                        </a:rPr>
                        <a:t>删除路由</a:t>
                      </a:r>
                      <a:r>
                        <a:rPr lang="en-US" sz="800">
                          <a:effectLst/>
                        </a:rPr>
                        <a:t/>
                      </a:r>
                      <a:br>
                        <a:rPr lang="en-US" sz="800">
                          <a:effectLst/>
                        </a:rPr>
                      </a:br>
                      <a:r>
                        <a:rPr lang="en-US" sz="800">
                          <a:effectLst/>
                        </a:rPr>
                        <a:t>        log.info("</a:t>
                      </a:r>
                      <a:r>
                        <a:rPr lang="zh-CN" sz="800">
                          <a:effectLst/>
                        </a:rPr>
                        <a:t>删除路由配置项，删除的路由</a:t>
                      </a:r>
                      <a:r>
                        <a:rPr lang="en-US" sz="800">
                          <a:effectLst/>
                        </a:rPr>
                        <a:t>ID</a:t>
                      </a:r>
                      <a:r>
                        <a:rPr lang="zh-CN" sz="800">
                          <a:effectLst/>
                        </a:rPr>
                        <a:t>为：</a:t>
                      </a:r>
                      <a:r>
                        <a:rPr lang="en-US" sz="800">
                          <a:effectLst/>
                        </a:rPr>
                        <a:t>{}", id); 	// </a:t>
                      </a:r>
                      <a:r>
                        <a:rPr lang="zh-CN" sz="800">
                          <a:effectLst/>
                        </a:rPr>
                        <a:t>日志输出</a:t>
                      </a:r>
                      <a:r>
                        <a:rPr lang="en-US" sz="800">
                          <a:effectLst/>
                        </a:rPr>
                        <a:t/>
                      </a:r>
                      <a:br>
                        <a:rPr lang="en-US" sz="800">
                          <a:effectLst/>
                        </a:rPr>
                      </a:br>
                      <a:r>
                        <a:rPr lang="en-US" sz="800">
                          <a:effectLst/>
                        </a:rPr>
                        <a:t>        return this.routeDefinitionWriter.delete(Mono.just(id))</a:t>
                      </a:r>
                      <a:br>
                        <a:rPr lang="en-US" sz="800">
                          <a:effectLst/>
                        </a:rPr>
                      </a:br>
                      <a:r>
                        <a:rPr lang="en-US" sz="800">
                          <a:effectLst/>
                        </a:rPr>
                        <a:t>                .then(Mono.defer(() -&gt; {</a:t>
                      </a:r>
                      <a:br>
                        <a:rPr lang="en-US" sz="800">
                          <a:effectLst/>
                        </a:rPr>
                      </a:br>
                      <a:r>
                        <a:rPr lang="en-US" sz="800">
                          <a:effectLst/>
                        </a:rPr>
                        <a:t>            return Mono.just(ResponseEntity.ok().build());</a:t>
                      </a:r>
                      <a:br>
                        <a:rPr lang="en-US" sz="800">
                          <a:effectLst/>
                        </a:rPr>
                      </a:br>
                      <a:r>
                        <a:rPr lang="en-US" sz="800">
                          <a:effectLst/>
                        </a:rPr>
                        <a:t>        })).onErrorResume((t) -&gt; {</a:t>
                      </a:r>
                      <a:br>
                        <a:rPr lang="en-US" sz="800">
                          <a:effectLst/>
                        </a:rPr>
                      </a:br>
                      <a:r>
                        <a:rPr lang="en-US" sz="800">
                          <a:effectLst/>
                        </a:rPr>
                        <a:t>            return t instanceof NotFoundException;</a:t>
                      </a:r>
                      <a:br>
                        <a:rPr lang="en-US" sz="800">
                          <a:effectLst/>
                        </a:rPr>
                      </a:br>
                      <a:r>
                        <a:rPr lang="en-US" sz="800">
                          <a:effectLst/>
                        </a:rPr>
                        <a:t>        }, (t) -&gt; {</a:t>
                      </a:r>
                      <a:br>
                        <a:rPr lang="en-US" sz="800">
                          <a:effectLst/>
                        </a:rPr>
                      </a:br>
                      <a:r>
                        <a:rPr lang="en-US" sz="800">
                          <a:effectLst/>
                        </a:rPr>
                        <a:t>            return Mono.just(ResponseEntity.notFound().build());</a:t>
                      </a:r>
                      <a:br>
                        <a:rPr lang="en-US" sz="800">
                          <a:effectLst/>
                        </a:rPr>
                      </a:br>
                      <a:r>
                        <a:rPr lang="en-US" sz="800">
                          <a:effectLst/>
                        </a:rPr>
                        <a:t>        });</a:t>
                      </a:r>
                      <a:br>
                        <a:rPr lang="en-US" sz="800">
                          <a:effectLst/>
                        </a:rPr>
                      </a:br>
                      <a:r>
                        <a:rPr lang="en-US" sz="800">
                          <a:effectLst/>
                        </a:rPr>
                        <a:t>    }</a:t>
                      </a:r>
                      <a:br>
                        <a:rPr lang="en-US" sz="800">
                          <a:effectLst/>
                        </a:rPr>
                      </a:br>
                      <a:r>
                        <a:rPr lang="en-US" sz="800">
                          <a:effectLst/>
                        </a:rPr>
                        <a:t>}</a:t>
                      </a:r>
                      <a:endParaRPr lang="zh-CN" sz="800">
                        <a:effectLst/>
                        <a:latin typeface="Times New Roman" panose="02020603050405020304" pitchFamily="18" charset="0"/>
                      </a:endParaRPr>
                    </a:p>
                  </a:txBody>
                  <a:tcPr marL="57028" marR="57028" marT="0" marB="0"/>
                </a:tc>
                <a:extLst>
                  <a:ext uri="{0D108BD9-81ED-4DB2-BD59-A6C34878D82A}">
                    <a16:rowId xmlns:a16="http://schemas.microsoft.com/office/drawing/2014/main" val="1111526921"/>
                  </a:ext>
                </a:extLst>
              </a:tr>
            </a:tbl>
          </a:graphicData>
        </a:graphic>
      </p:graphicFrame>
    </p:spTree>
    <p:extLst>
      <p:ext uri="{BB962C8B-B14F-4D97-AF65-F5344CB8AC3E}">
        <p14:creationId xmlns:p14="http://schemas.microsoft.com/office/powerpoint/2010/main" val="24858473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REST</a:t>
            </a:r>
            <a:r>
              <a:rPr lang="zh-CN" altLang="en-US" smtClean="0"/>
              <a:t>接口</a:t>
            </a:r>
            <a:endParaRPr lang="zh-CN" altLang="en-US"/>
          </a:p>
        </p:txBody>
      </p:sp>
      <p:graphicFrame>
        <p:nvGraphicFramePr>
          <p:cNvPr id="4" name="表格 3"/>
          <p:cNvGraphicFramePr>
            <a:graphicFrameLocks noGrp="1"/>
          </p:cNvGraphicFramePr>
          <p:nvPr>
            <p:extLst/>
          </p:nvPr>
        </p:nvGraphicFramePr>
        <p:xfrm>
          <a:off x="205899" y="849086"/>
          <a:ext cx="11727868" cy="5767613"/>
        </p:xfrm>
        <a:graphic>
          <a:graphicData uri="http://schemas.openxmlformats.org/drawingml/2006/table">
            <a:tbl>
              <a:tblPr firstRow="1" firstCol="1" lastRow="1" lastCol="1" bandRow="1" bandCol="1">
                <a:tableStyleId>{5940675A-B579-460E-94D1-54222C63F5DA}</a:tableStyleId>
              </a:tblPr>
              <a:tblGrid>
                <a:gridCol w="11727868">
                  <a:extLst>
                    <a:ext uri="{9D8B030D-6E8A-4147-A177-3AD203B41FA5}">
                      <a16:colId xmlns:a16="http://schemas.microsoft.com/office/drawing/2014/main" val="2493491333"/>
                    </a:ext>
                  </a:extLst>
                </a:gridCol>
              </a:tblGrid>
              <a:tr h="5767613">
                <a:tc>
                  <a:txBody>
                    <a:bodyPr/>
                    <a:lstStyle/>
                    <a:p>
                      <a:r>
                        <a:rPr lang="en-US" sz="1600">
                          <a:effectLst/>
                        </a:rPr>
                        <a:t>package com.yootk.gateway.action;</a:t>
                      </a:r>
                      <a:br>
                        <a:rPr lang="en-US" sz="1600">
                          <a:effectLst/>
                        </a:rPr>
                      </a:br>
                      <a:r>
                        <a:rPr lang="en-US" sz="1600">
                          <a:effectLst/>
                        </a:rPr>
                        <a:t>@RestController</a:t>
                      </a:r>
                      <a:br>
                        <a:rPr lang="en-US" sz="1600">
                          <a:effectLst/>
                        </a:rPr>
                      </a:br>
                      <a:r>
                        <a:rPr lang="en-US" sz="1600">
                          <a:effectLst/>
                        </a:rPr>
                        <a:t>@RequestMapping("/routes/*")</a:t>
                      </a:r>
                      <a:br>
                        <a:rPr lang="en-US" sz="1600">
                          <a:effectLst/>
                        </a:rPr>
                      </a:br>
                      <a:r>
                        <a:rPr lang="en-US" sz="1600">
                          <a:effectLst/>
                        </a:rPr>
                        <a:t>public class DynamicRouteAction {</a:t>
                      </a:r>
                      <a:br>
                        <a:rPr lang="en-US" sz="1600">
                          <a:effectLst/>
                        </a:rPr>
                      </a:br>
                      <a:r>
                        <a:rPr lang="en-US" sz="1600">
                          <a:effectLst/>
                        </a:rPr>
                        <a:t>    @Autowired</a:t>
                      </a:r>
                      <a:br>
                        <a:rPr lang="en-US" sz="1600">
                          <a:effectLst/>
                        </a:rPr>
                      </a:br>
                      <a:r>
                        <a:rPr lang="en-US" sz="1600">
                          <a:effectLst/>
                        </a:rPr>
                        <a:t>    private DynamicRouteService dynamicRouteService; 	// </a:t>
                      </a:r>
                      <a:r>
                        <a:rPr lang="zh-CN" sz="1600">
                          <a:effectLst/>
                        </a:rPr>
                        <a:t>注入路由操作服务对象</a:t>
                      </a:r>
                      <a:r>
                        <a:rPr lang="en-US" sz="1600">
                          <a:effectLst/>
                        </a:rPr>
                        <a:t/>
                      </a:r>
                      <a:br>
                        <a:rPr lang="en-US" sz="1600">
                          <a:effectLst/>
                        </a:rPr>
                      </a:br>
                      <a:r>
                        <a:rPr lang="en-US" sz="1600">
                          <a:effectLst/>
                        </a:rPr>
                        <a:t>    @PostMapping("add")</a:t>
                      </a:r>
                      <a:br>
                        <a:rPr lang="en-US" sz="1600">
                          <a:effectLst/>
                        </a:rPr>
                      </a:br>
                      <a:r>
                        <a:rPr lang="en-US" sz="1600">
                          <a:effectLst/>
                        </a:rPr>
                        <a:t>    public Boolean add(@RequestBody RouteDefinition definition) {		// </a:t>
                      </a:r>
                      <a:r>
                        <a:rPr lang="zh-CN" sz="1600">
                          <a:effectLst/>
                        </a:rPr>
                        <a:t>增加路由</a:t>
                      </a:r>
                      <a:r>
                        <a:rPr lang="en-US" sz="1600">
                          <a:effectLst/>
                        </a:rPr>
                        <a:t/>
                      </a:r>
                      <a:br>
                        <a:rPr lang="en-US" sz="1600">
                          <a:effectLst/>
                        </a:rPr>
                      </a:br>
                      <a:r>
                        <a:rPr lang="en-US" sz="1600">
                          <a:effectLst/>
                        </a:rPr>
                        <a:t>        return this.dynamicRouteService.add(definition); 	// </a:t>
                      </a:r>
                      <a:r>
                        <a:rPr lang="zh-CN" sz="1600">
                          <a:effectLst/>
                        </a:rPr>
                        <a:t>增加路由项</a:t>
                      </a:r>
                      <a:r>
                        <a:rPr lang="en-US" sz="1600">
                          <a:effectLst/>
                        </a:rPr>
                        <a:t/>
                      </a:r>
                      <a:br>
                        <a:rPr lang="en-US" sz="1600">
                          <a:effectLst/>
                        </a:rPr>
                      </a:br>
                      <a:r>
                        <a:rPr lang="en-US" sz="1600">
                          <a:effectLst/>
                        </a:rPr>
                        <a:t>    }</a:t>
                      </a:r>
                      <a:br>
                        <a:rPr lang="en-US" sz="1600">
                          <a:effectLst/>
                        </a:rPr>
                      </a:br>
                      <a:r>
                        <a:rPr lang="en-US" sz="1600">
                          <a:effectLst/>
                        </a:rPr>
                        <a:t>    @DeleteMapping("delete/{id}")</a:t>
                      </a:r>
                      <a:br>
                        <a:rPr lang="en-US" sz="1600">
                          <a:effectLst/>
                        </a:rPr>
                      </a:br>
                      <a:r>
                        <a:rPr lang="en-US" sz="1600">
                          <a:effectLst/>
                        </a:rPr>
                        <a:t>    public Mono&lt;ResponseEntity&lt;Object&gt;&gt; delete(@PathVariable String id) { 	// </a:t>
                      </a:r>
                      <a:r>
                        <a:rPr lang="zh-CN" sz="1600">
                          <a:effectLst/>
                        </a:rPr>
                        <a:t>删除路由</a:t>
                      </a:r>
                      <a:r>
                        <a:rPr lang="en-US" sz="1600">
                          <a:effectLst/>
                        </a:rPr>
                        <a:t/>
                      </a:r>
                      <a:br>
                        <a:rPr lang="en-US" sz="1600">
                          <a:effectLst/>
                        </a:rPr>
                      </a:br>
                      <a:r>
                        <a:rPr lang="en-US" sz="1600">
                          <a:effectLst/>
                        </a:rPr>
                        <a:t>        return this.dynamicRouteService.delete(id); 		// </a:t>
                      </a:r>
                      <a:r>
                        <a:rPr lang="zh-CN" sz="1600">
                          <a:effectLst/>
                        </a:rPr>
                        <a:t>删除路由项</a:t>
                      </a:r>
                      <a:r>
                        <a:rPr lang="en-US" sz="1600">
                          <a:effectLst/>
                        </a:rPr>
                        <a:t/>
                      </a:r>
                      <a:br>
                        <a:rPr lang="en-US" sz="1600">
                          <a:effectLst/>
                        </a:rPr>
                      </a:br>
                      <a:r>
                        <a:rPr lang="en-US" sz="1600">
                          <a:effectLst/>
                        </a:rPr>
                        <a:t>    }</a:t>
                      </a:r>
                      <a:br>
                        <a:rPr lang="en-US" sz="1600">
                          <a:effectLst/>
                        </a:rPr>
                      </a:br>
                      <a:r>
                        <a:rPr lang="en-US" sz="1600">
                          <a:effectLst/>
                        </a:rPr>
                        <a:t>    @PostMapping("update")</a:t>
                      </a:r>
                      <a:br>
                        <a:rPr lang="en-US" sz="1600">
                          <a:effectLst/>
                        </a:rPr>
                      </a:br>
                      <a:r>
                        <a:rPr lang="en-US" sz="1600">
                          <a:effectLst/>
                        </a:rPr>
                        <a:t>    public Boolean update(@RequestBody RouteDefinition definition) { 	// </a:t>
                      </a:r>
                      <a:r>
                        <a:rPr lang="zh-CN" sz="1600">
                          <a:effectLst/>
                        </a:rPr>
                        <a:t>更新路由</a:t>
                      </a:r>
                      <a:r>
                        <a:rPr lang="en-US" sz="1600">
                          <a:effectLst/>
                        </a:rPr>
                        <a:t/>
                      </a:r>
                      <a:br>
                        <a:rPr lang="en-US" sz="1600">
                          <a:effectLst/>
                        </a:rPr>
                      </a:br>
                      <a:r>
                        <a:rPr lang="en-US" sz="1600">
                          <a:effectLst/>
                        </a:rPr>
                        <a:t>        return this.dynamicRouteService.update(definition); 	// </a:t>
                      </a:r>
                      <a:r>
                        <a:rPr lang="zh-CN" sz="1600">
                          <a:effectLst/>
                        </a:rPr>
                        <a:t>更新路由项</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641681006"/>
                  </a:ext>
                </a:extLst>
              </a:tr>
            </a:tbl>
          </a:graphicData>
        </a:graphic>
      </p:graphicFrame>
    </p:spTree>
    <p:extLst>
      <p:ext uri="{BB962C8B-B14F-4D97-AF65-F5344CB8AC3E}">
        <p14:creationId xmlns:p14="http://schemas.microsoft.com/office/powerpoint/2010/main" val="19609883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网关配置数据</a:t>
            </a:r>
            <a:endParaRPr lang="zh-CN" altLang="en-US"/>
          </a:p>
        </p:txBody>
      </p:sp>
      <p:graphicFrame>
        <p:nvGraphicFramePr>
          <p:cNvPr id="4" name="表格 3"/>
          <p:cNvGraphicFramePr>
            <a:graphicFrameLocks noGrp="1"/>
          </p:cNvGraphicFramePr>
          <p:nvPr>
            <p:extLst/>
          </p:nvPr>
        </p:nvGraphicFramePr>
        <p:xfrm>
          <a:off x="210133" y="849087"/>
          <a:ext cx="11706700" cy="5852280"/>
        </p:xfrm>
        <a:graphic>
          <a:graphicData uri="http://schemas.openxmlformats.org/drawingml/2006/table">
            <a:tbl>
              <a:tblPr firstRow="1" firstCol="1" lastRow="1" lastCol="1" bandRow="1" bandCol="1">
                <a:tableStyleId>{5940675A-B579-460E-94D1-54222C63F5DA}</a:tableStyleId>
              </a:tblPr>
              <a:tblGrid>
                <a:gridCol w="11706700">
                  <a:extLst>
                    <a:ext uri="{9D8B030D-6E8A-4147-A177-3AD203B41FA5}">
                      <a16:colId xmlns:a16="http://schemas.microsoft.com/office/drawing/2014/main" val="2078758800"/>
                    </a:ext>
                  </a:extLst>
                </a:gridCol>
              </a:tblGrid>
              <a:tr h="5852280">
                <a:tc>
                  <a:txBody>
                    <a:bodyPr/>
                    <a:lstStyle/>
                    <a:p>
                      <a:pPr algn="l">
                        <a:lnSpc>
                          <a:spcPts val="1350"/>
                        </a:lnSpc>
                        <a:spcAft>
                          <a:spcPts val="0"/>
                        </a:spcAft>
                      </a:pPr>
                      <a:r>
                        <a:rPr lang="en-US" sz="900" kern="0">
                          <a:effectLst/>
                        </a:rPr>
                        <a:t>{   "id": "dept",</a:t>
                      </a:r>
                      <a:r>
                        <a:rPr lang="en-US" sz="900" kern="100">
                          <a:effectLst/>
                        </a:rPr>
                        <a:t>							</a:t>
                      </a:r>
                      <a:r>
                        <a:rPr lang="en-US" sz="900" kern="100" smtClean="0">
                          <a:effectLst/>
                          <a:sym typeface="Wingdings" panose="05000000000000000000" pitchFamily="2" charset="2"/>
                        </a:rPr>
                        <a:t></a:t>
                      </a:r>
                      <a:r>
                        <a:rPr lang="en-US" sz="900" kern="100">
                          <a:effectLst/>
                        </a:rPr>
                        <a:t>	</a:t>
                      </a:r>
                      <a:r>
                        <a:rPr lang="zh-CN" sz="900" kern="100">
                          <a:effectLst/>
                        </a:rPr>
                        <a:t>配置路由</a:t>
                      </a:r>
                      <a:r>
                        <a:rPr lang="en-US" sz="900" kern="100">
                          <a:effectLst/>
                        </a:rPr>
                        <a:t>ID</a:t>
                      </a:r>
                      <a:endParaRPr lang="zh-CN" sz="1050" kern="100">
                        <a:effectLst/>
                      </a:endParaRPr>
                    </a:p>
                    <a:p>
                      <a:pPr algn="l">
                        <a:lnSpc>
                          <a:spcPts val="1350"/>
                        </a:lnSpc>
                        <a:spcAft>
                          <a:spcPts val="0"/>
                        </a:spcAft>
                      </a:pPr>
                      <a:r>
                        <a:rPr lang="en-US" sz="900" kern="0">
                          <a:effectLst/>
                        </a:rPr>
                        <a:t>    "uri": "lb://dept.provider",</a:t>
                      </a:r>
                      <a:r>
                        <a:rPr lang="en-US" sz="900" kern="100">
                          <a:effectLst/>
                        </a:rPr>
                        <a:t>						</a:t>
                      </a:r>
                      <a:r>
                        <a:rPr lang="en-US" sz="900" kern="100">
                          <a:effectLst/>
                          <a:sym typeface="Wingdings" panose="05000000000000000000" pitchFamily="2" charset="2"/>
                        </a:rPr>
                        <a:t></a:t>
                      </a:r>
                      <a:r>
                        <a:rPr lang="en-US" sz="900" kern="100">
                          <a:effectLst/>
                        </a:rPr>
                        <a:t>	</a:t>
                      </a:r>
                      <a:r>
                        <a:rPr lang="zh-CN" sz="900" kern="100">
                          <a:effectLst/>
                        </a:rPr>
                        <a:t>配置路由访问地址</a:t>
                      </a:r>
                      <a:endParaRPr lang="zh-CN" sz="1050" kern="100">
                        <a:effectLst/>
                      </a:endParaRPr>
                    </a:p>
                    <a:p>
                      <a:pPr algn="l">
                        <a:lnSpc>
                          <a:spcPts val="1350"/>
                        </a:lnSpc>
                        <a:spcAft>
                          <a:spcPts val="0"/>
                        </a:spcAft>
                      </a:pPr>
                      <a:r>
                        <a:rPr lang="en-US" sz="900" kern="0">
                          <a:effectLst/>
                        </a:rPr>
                        <a:t>    "order": 1,</a:t>
                      </a:r>
                      <a:r>
                        <a:rPr lang="en-US" sz="900" kern="100">
                          <a:effectLst/>
                        </a:rPr>
                        <a:t> 							</a:t>
                      </a:r>
                      <a:r>
                        <a:rPr lang="en-US" sz="900" kern="100" smtClean="0">
                          <a:effectLst/>
                          <a:sym typeface="Wingdings" panose="05000000000000000000" pitchFamily="2" charset="2"/>
                        </a:rPr>
                        <a:t></a:t>
                      </a:r>
                      <a:r>
                        <a:rPr lang="en-US" sz="900" kern="100">
                          <a:effectLst/>
                        </a:rPr>
                        <a:t>	</a:t>
                      </a:r>
                      <a:r>
                        <a:rPr lang="zh-CN" sz="900" kern="100">
                          <a:effectLst/>
                        </a:rPr>
                        <a:t>定义路由执行顺序</a:t>
                      </a:r>
                      <a:endParaRPr lang="zh-CN" sz="1050" kern="100">
                        <a:effectLst/>
                      </a:endParaRPr>
                    </a:p>
                    <a:p>
                      <a:pPr algn="l">
                        <a:lnSpc>
                          <a:spcPts val="1350"/>
                        </a:lnSpc>
                        <a:spcAft>
                          <a:spcPts val="0"/>
                        </a:spcAft>
                      </a:pPr>
                      <a:r>
                        <a:rPr lang="en-US" sz="900" kern="0">
                          <a:effectLst/>
                        </a:rPr>
                        <a:t>    "predicates": [</a:t>
                      </a:r>
                      <a:r>
                        <a:rPr lang="en-US" sz="900" kern="100">
                          <a:effectLst/>
                        </a:rPr>
                        <a:t>							</a:t>
                      </a:r>
                      <a:r>
                        <a:rPr lang="en-US" sz="900" kern="100" smtClean="0">
                          <a:effectLst/>
                          <a:sym typeface="Wingdings" panose="05000000000000000000" pitchFamily="2" charset="2"/>
                        </a:rPr>
                        <a:t></a:t>
                      </a:r>
                      <a:r>
                        <a:rPr lang="en-US" sz="900" kern="100">
                          <a:effectLst/>
                        </a:rPr>
                        <a:t>	</a:t>
                      </a:r>
                      <a:r>
                        <a:rPr lang="zh-CN" sz="900" kern="100">
                          <a:effectLst/>
                        </a:rPr>
                        <a:t>配置路由断言</a:t>
                      </a:r>
                      <a:endParaRPr lang="zh-CN" sz="1050" kern="100">
                        <a:effectLst/>
                      </a:endParaRPr>
                    </a:p>
                    <a:p>
                      <a:pPr algn="l">
                        <a:lnSpc>
                          <a:spcPts val="1350"/>
                        </a:lnSpc>
                        <a:spcAft>
                          <a:spcPts val="0"/>
                        </a:spcAft>
                      </a:pPr>
                      <a:r>
                        <a:rPr lang="en-US" sz="900" kern="0">
                          <a:effectLst/>
                        </a:rPr>
                        <a:t>        {   "name": "Path",</a:t>
                      </a:r>
                      <a:r>
                        <a:rPr lang="en-US" sz="900" kern="100">
                          <a:effectLst/>
                        </a:rPr>
                        <a:t>						</a:t>
                      </a:r>
                      <a:r>
                        <a:rPr lang="en-US" sz="900" kern="100" smtClean="0">
                          <a:effectLst/>
                          <a:sym typeface="Wingdings" panose="05000000000000000000" pitchFamily="2" charset="2"/>
                        </a:rPr>
                        <a:t></a:t>
                      </a:r>
                      <a:r>
                        <a:rPr lang="en-US" sz="900" kern="100">
                          <a:effectLst/>
                        </a:rPr>
                        <a:t>	</a:t>
                      </a:r>
                      <a:r>
                        <a:rPr lang="zh-CN" sz="900" kern="100">
                          <a:effectLst/>
                        </a:rPr>
                        <a:t>定义断言路径</a:t>
                      </a:r>
                      <a:endParaRPr lang="zh-CN" sz="1050" kern="100">
                        <a:effectLst/>
                      </a:endParaRPr>
                    </a:p>
                    <a:p>
                      <a:pPr algn="l">
                        <a:lnSpc>
                          <a:spcPts val="1350"/>
                        </a:lnSpc>
                        <a:spcAft>
                          <a:spcPts val="0"/>
                        </a:spcAft>
                      </a:pPr>
                      <a:r>
                        <a:rPr lang="en-US" sz="900" kern="0">
                          <a:effectLst/>
                        </a:rPr>
                        <a:t>            "args": { "pattern": "/**"</a:t>
                      </a:r>
                      <a:r>
                        <a:rPr lang="en-US" sz="900" kern="100">
                          <a:effectLst/>
                        </a:rPr>
                        <a:t>	</a:t>
                      </a:r>
                      <a:r>
                        <a:rPr lang="en-US" sz="900" kern="0">
                          <a:effectLst/>
                        </a:rPr>
                        <a:t>}</a:t>
                      </a:r>
                      <a:r>
                        <a:rPr lang="en-US" sz="900" kern="100">
                          <a:effectLst/>
                        </a:rPr>
                        <a:t>			</a:t>
                      </a:r>
                      <a:r>
                        <a:rPr lang="en-US" altLang="zh-CN" sz="900" kern="100" smtClean="0">
                          <a:effectLst/>
                        </a:rPr>
                        <a:t>	</a:t>
                      </a:r>
                      <a:r>
                        <a:rPr lang="en-US" sz="900" kern="100">
                          <a:effectLst/>
                        </a:rPr>
                        <a:t>	</a:t>
                      </a:r>
                      <a:r>
                        <a:rPr lang="en-US" sz="900" kern="100">
                          <a:effectLst/>
                          <a:sym typeface="Wingdings" panose="05000000000000000000" pitchFamily="2" charset="2"/>
                        </a:rPr>
                        <a:t></a:t>
                      </a:r>
                      <a:r>
                        <a:rPr lang="en-US" sz="900" kern="100">
                          <a:effectLst/>
                        </a:rPr>
                        <a:t>	</a:t>
                      </a:r>
                      <a:r>
                        <a:rPr lang="zh-CN" sz="900" kern="100">
                          <a:effectLst/>
                        </a:rPr>
                        <a:t>断言匹配模式</a:t>
                      </a:r>
                      <a:endParaRPr lang="zh-CN" sz="1050" kern="100">
                        <a:effectLst/>
                      </a:endParaRPr>
                    </a:p>
                    <a:p>
                      <a:pPr algn="l">
                        <a:lnSpc>
                          <a:spcPts val="1350"/>
                        </a:lnSpc>
                        <a:spcAft>
                          <a:spcPts val="0"/>
                        </a:spcAft>
                      </a:pPr>
                      <a:r>
                        <a:rPr lang="en-US" sz="900" kern="0">
                          <a:effectLst/>
                        </a:rPr>
                        <a:t>        }</a:t>
                      </a:r>
                      <a:endParaRPr lang="zh-CN" sz="1050" kern="100">
                        <a:effectLst/>
                      </a:endParaRPr>
                    </a:p>
                    <a:p>
                      <a:pPr algn="l">
                        <a:lnSpc>
                          <a:spcPts val="1350"/>
                        </a:lnSpc>
                        <a:spcAft>
                          <a:spcPts val="0"/>
                        </a:spcAft>
                      </a:pPr>
                      <a:r>
                        <a:rPr lang="en-US" sz="900" kern="0">
                          <a:effectLst/>
                        </a:rPr>
                        <a:t>    ],</a:t>
                      </a:r>
                      <a:endParaRPr lang="zh-CN" sz="1050" kern="100">
                        <a:effectLst/>
                      </a:endParaRPr>
                    </a:p>
                    <a:p>
                      <a:pPr algn="l">
                        <a:lnSpc>
                          <a:spcPts val="1350"/>
                        </a:lnSpc>
                        <a:spcAft>
                          <a:spcPts val="0"/>
                        </a:spcAft>
                      </a:pPr>
                      <a:r>
                        <a:rPr lang="en-US" sz="900" kern="0">
                          <a:effectLst/>
                        </a:rPr>
                        <a:t>    "filters": [</a:t>
                      </a:r>
                      <a:r>
                        <a:rPr lang="en-US" sz="900" kern="100">
                          <a:effectLst/>
                        </a:rPr>
                        <a:t>							</a:t>
                      </a:r>
                      <a:r>
                        <a:rPr lang="en-US" sz="900" kern="100" smtClean="0">
                          <a:effectLst/>
                          <a:sym typeface="Wingdings" panose="05000000000000000000" pitchFamily="2" charset="2"/>
                        </a:rPr>
                        <a:t></a:t>
                      </a:r>
                      <a:r>
                        <a:rPr lang="en-US" sz="900" kern="100">
                          <a:effectLst/>
                        </a:rPr>
                        <a:t>	</a:t>
                      </a:r>
                      <a:r>
                        <a:rPr lang="zh-CN" sz="900" kern="100">
                          <a:effectLst/>
                        </a:rPr>
                        <a:t>配置过滤器</a:t>
                      </a:r>
                      <a:endParaRPr lang="zh-CN" sz="1050" kern="100">
                        <a:effectLst/>
                      </a:endParaRPr>
                    </a:p>
                    <a:p>
                      <a:pPr algn="l">
                        <a:lnSpc>
                          <a:spcPts val="1350"/>
                        </a:lnSpc>
                        <a:spcAft>
                          <a:spcPts val="0"/>
                        </a:spcAft>
                      </a:pPr>
                      <a:r>
                        <a:rPr lang="en-US" sz="900" kern="0">
                          <a:effectLst/>
                        </a:rPr>
                        <a:t>        {   "name": "AddRequestHeader",</a:t>
                      </a:r>
                      <a:r>
                        <a:rPr lang="en-US" sz="900" kern="100">
                          <a:effectLst/>
                        </a:rPr>
                        <a:t>				</a:t>
                      </a:r>
                      <a:r>
                        <a:rPr lang="en-US" altLang="zh-CN" sz="900" kern="100" smtClean="0">
                          <a:effectLst/>
                        </a:rPr>
                        <a:t>	</a:t>
                      </a:r>
                      <a:r>
                        <a:rPr lang="en-US" sz="900" kern="100" smtClean="0">
                          <a:effectLst/>
                          <a:sym typeface="Wingdings" panose="05000000000000000000" pitchFamily="2" charset="2"/>
                        </a:rPr>
                        <a:t></a:t>
                      </a:r>
                      <a:r>
                        <a:rPr lang="en-US" sz="900" kern="100">
                          <a:effectLst/>
                        </a:rPr>
                        <a:t>	</a:t>
                      </a:r>
                      <a:r>
                        <a:rPr lang="zh-CN" sz="900" kern="100">
                          <a:effectLst/>
                        </a:rPr>
                        <a:t>追加请求头信息</a:t>
                      </a:r>
                      <a:endParaRPr lang="zh-CN" sz="1050" kern="100">
                        <a:effectLst/>
                      </a:endParaRPr>
                    </a:p>
                    <a:p>
                      <a:pPr algn="l">
                        <a:lnSpc>
                          <a:spcPts val="1350"/>
                        </a:lnSpc>
                        <a:spcAft>
                          <a:spcPts val="0"/>
                        </a:spcAft>
                      </a:pPr>
                      <a:r>
                        <a:rPr lang="en-US" sz="900" kern="0">
                          <a:effectLst/>
                        </a:rPr>
                        <a:t>            "args":{</a:t>
                      </a:r>
                      <a:r>
                        <a:rPr lang="en-US" sz="900" kern="100">
                          <a:effectLst/>
                        </a:rPr>
                        <a:t>							</a:t>
                      </a:r>
                      <a:r>
                        <a:rPr lang="en-US" sz="900" kern="100" smtClean="0">
                          <a:effectLst/>
                          <a:sym typeface="Wingdings" panose="05000000000000000000" pitchFamily="2" charset="2"/>
                        </a:rPr>
                        <a:t></a:t>
                      </a:r>
                      <a:r>
                        <a:rPr lang="en-US" sz="900" kern="100">
                          <a:effectLst/>
                        </a:rPr>
                        <a:t>	</a:t>
                      </a:r>
                      <a:r>
                        <a:rPr lang="zh-CN" sz="900" kern="100">
                          <a:effectLst/>
                        </a:rPr>
                        <a:t>配置参数内容</a:t>
                      </a:r>
                      <a:endParaRPr lang="zh-CN" sz="1050" kern="100">
                        <a:effectLst/>
                      </a:endParaRPr>
                    </a:p>
                    <a:p>
                      <a:pPr algn="l">
                        <a:lnSpc>
                          <a:spcPts val="1350"/>
                        </a:lnSpc>
                        <a:spcAft>
                          <a:spcPts val="0"/>
                        </a:spcAft>
                      </a:pPr>
                      <a:r>
                        <a:rPr lang="en-US" sz="900" kern="0">
                          <a:effectLst/>
                        </a:rPr>
                        <a:t>                "_genkey_0": "Request-Token-Muyan",</a:t>
                      </a:r>
                      <a:r>
                        <a:rPr lang="en-US" sz="900" kern="100">
                          <a:effectLst/>
                        </a:rPr>
                        <a:t>	</a:t>
                      </a:r>
                      <a:r>
                        <a:rPr lang="en-US" altLang="zh-CN" sz="900" kern="100" smtClean="0">
                          <a:effectLst/>
                        </a:rPr>
                        <a:t>				</a:t>
                      </a:r>
                      <a:r>
                        <a:rPr lang="en-US" sz="900" kern="100" smtClean="0">
                          <a:effectLst/>
                          <a:sym typeface="Wingdings" panose="05000000000000000000" pitchFamily="2" charset="2"/>
                        </a:rPr>
                        <a:t></a:t>
                      </a:r>
                      <a:r>
                        <a:rPr lang="en-US" sz="900" kern="100">
                          <a:effectLst/>
                        </a:rPr>
                        <a:t>	</a:t>
                      </a:r>
                      <a:r>
                        <a:rPr lang="zh-CN" sz="900" kern="100">
                          <a:effectLst/>
                        </a:rPr>
                        <a:t>头信息名称</a:t>
                      </a:r>
                      <a:endParaRPr lang="zh-CN" sz="1050" kern="100">
                        <a:effectLst/>
                      </a:endParaRPr>
                    </a:p>
                    <a:p>
                      <a:pPr algn="l">
                        <a:lnSpc>
                          <a:spcPts val="1350"/>
                        </a:lnSpc>
                        <a:spcAft>
                          <a:spcPts val="0"/>
                        </a:spcAft>
                      </a:pPr>
                      <a:r>
                        <a:rPr lang="en-US" sz="900" kern="0">
                          <a:effectLst/>
                        </a:rPr>
                        <a:t>                "_genkey_1": "www.yootk.com"</a:t>
                      </a:r>
                      <a:r>
                        <a:rPr lang="en-US" sz="900" kern="100">
                          <a:effectLst/>
                        </a:rPr>
                        <a:t>			</a:t>
                      </a:r>
                      <a:r>
                        <a:rPr lang="en-US" altLang="zh-CN" sz="900" kern="100" smtClean="0">
                          <a:effectLst/>
                        </a:rPr>
                        <a:t>		</a:t>
                      </a:r>
                      <a:r>
                        <a:rPr lang="en-US" sz="900" kern="100" smtClean="0">
                          <a:effectLst/>
                          <a:sym typeface="Wingdings" panose="05000000000000000000" pitchFamily="2" charset="2"/>
                        </a:rPr>
                        <a:t></a:t>
                      </a:r>
                      <a:r>
                        <a:rPr lang="en-US" sz="900" kern="100">
                          <a:effectLst/>
                        </a:rPr>
                        <a:t>	</a:t>
                      </a:r>
                      <a:r>
                        <a:rPr lang="zh-CN" sz="900" kern="100">
                          <a:effectLst/>
                        </a:rPr>
                        <a:t>头信息内容</a:t>
                      </a:r>
                      <a:endParaRPr lang="zh-CN" sz="1050" kern="100">
                        <a:effectLst/>
                      </a:endParaRPr>
                    </a:p>
                    <a:p>
                      <a:pPr algn="l">
                        <a:lnSpc>
                          <a:spcPts val="1350"/>
                        </a:lnSpc>
                        <a:spcAft>
                          <a:spcPts val="0"/>
                        </a:spcAft>
                      </a:pPr>
                      <a:r>
                        <a:rPr lang="en-US" sz="900" kern="0">
                          <a:effectLst/>
                        </a:rPr>
                        <a:t>            }</a:t>
                      </a:r>
                      <a:endParaRPr lang="zh-CN" sz="1050" kern="100">
                        <a:effectLst/>
                      </a:endParaRPr>
                    </a:p>
                    <a:p>
                      <a:pPr algn="l">
                        <a:lnSpc>
                          <a:spcPts val="1350"/>
                        </a:lnSpc>
                        <a:spcAft>
                          <a:spcPts val="0"/>
                        </a:spcAft>
                      </a:pPr>
                      <a:r>
                        <a:rPr lang="en-US" sz="900" kern="0">
                          <a:effectLst/>
                        </a:rPr>
                        <a:t>        }</a:t>
                      </a:r>
                      <a:endParaRPr lang="zh-CN" sz="1050" kern="100">
                        <a:effectLst/>
                      </a:endParaRPr>
                    </a:p>
                    <a:p>
                      <a:pPr algn="l">
                        <a:lnSpc>
                          <a:spcPts val="1350"/>
                        </a:lnSpc>
                        <a:spcAft>
                          <a:spcPts val="0"/>
                        </a:spcAft>
                      </a:pPr>
                      <a:r>
                        <a:rPr lang="en-US" sz="90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55479210"/>
                  </a:ext>
                </a:extLst>
              </a:tr>
            </a:tbl>
          </a:graphicData>
        </a:graphic>
      </p:graphicFrame>
      <p:pic>
        <p:nvPicPr>
          <p:cNvPr id="3073"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1867" y="1993211"/>
            <a:ext cx="8655580" cy="420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63643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路由信息查看</a:t>
            </a:r>
            <a:endParaRPr lang="zh-CN" altLang="en-US"/>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42" y="1060449"/>
            <a:ext cx="11830558" cy="395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40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启动类</a:t>
            </a:r>
            <a:endParaRPr lang="zh-CN" altLang="en-US"/>
          </a:p>
        </p:txBody>
      </p:sp>
      <p:graphicFrame>
        <p:nvGraphicFramePr>
          <p:cNvPr id="4" name="表格 3"/>
          <p:cNvGraphicFramePr>
            <a:graphicFrameLocks noGrp="1"/>
          </p:cNvGraphicFramePr>
          <p:nvPr>
            <p:extLst/>
          </p:nvPr>
        </p:nvGraphicFramePr>
        <p:xfrm>
          <a:off x="231298" y="880216"/>
          <a:ext cx="11655901" cy="3018684"/>
        </p:xfrm>
        <a:graphic>
          <a:graphicData uri="http://schemas.openxmlformats.org/drawingml/2006/table">
            <a:tbl>
              <a:tblPr firstRow="1" firstCol="1" lastRow="1" lastCol="1" bandRow="1" bandCol="1">
                <a:tableStyleId>{5940675A-B579-460E-94D1-54222C63F5DA}</a:tableStyleId>
              </a:tblPr>
              <a:tblGrid>
                <a:gridCol w="11655901">
                  <a:extLst>
                    <a:ext uri="{9D8B030D-6E8A-4147-A177-3AD203B41FA5}">
                      <a16:colId xmlns:a16="http://schemas.microsoft.com/office/drawing/2014/main" val="2002260979"/>
                    </a:ext>
                  </a:extLst>
                </a:gridCol>
              </a:tblGrid>
              <a:tr h="3018684">
                <a:tc>
                  <a:txBody>
                    <a:bodyPr/>
                    <a:lstStyle/>
                    <a:p>
                      <a:r>
                        <a:rPr lang="en-US" sz="1600">
                          <a:effectLst/>
                        </a:rPr>
                        <a:t>package com.yootk.gateway;</a:t>
                      </a:r>
                      <a:br>
                        <a:rPr lang="en-US" sz="1600">
                          <a:effectLst/>
                        </a:rPr>
                      </a:br>
                      <a:r>
                        <a:rPr lang="en-US" sz="1600">
                          <a:effectLst/>
                        </a:rPr>
                        <a:t>@SpringBootApplication</a:t>
                      </a:r>
                      <a:br>
                        <a:rPr lang="en-US" sz="1600">
                          <a:effectLst/>
                        </a:rPr>
                      </a:br>
                      <a:r>
                        <a:rPr lang="en-US" sz="1600">
                          <a:effectLst/>
                        </a:rPr>
                        <a:t>@EnableDiscoveryClient 					// </a:t>
                      </a:r>
                      <a:r>
                        <a:rPr lang="zh-CN" sz="1600">
                          <a:effectLst/>
                        </a:rPr>
                        <a:t>启用</a:t>
                      </a:r>
                      <a:r>
                        <a:rPr lang="en-US" sz="1600">
                          <a:effectLst/>
                        </a:rPr>
                        <a:t>Nacos</a:t>
                      </a:r>
                      <a:r>
                        <a:rPr lang="zh-CN" sz="1600">
                          <a:effectLst/>
                        </a:rPr>
                        <a:t>发现服务</a:t>
                      </a:r>
                      <a:r>
                        <a:rPr lang="en-US" sz="1600">
                          <a:effectLst/>
                        </a:rPr>
                        <a:t/>
                      </a:r>
                      <a:br>
                        <a:rPr lang="en-US" sz="1600">
                          <a:effectLst/>
                        </a:rPr>
                      </a:br>
                      <a:r>
                        <a:rPr lang="en-US" sz="1600">
                          <a:effectLst/>
                        </a:rPr>
                        <a:t>public class StartGatewayApplication9501 { 		// </a:t>
                      </a:r>
                      <a:r>
                        <a:rPr lang="zh-CN" sz="1600">
                          <a:effectLst/>
                        </a:rPr>
                        <a:t>李兴华高薪就业编程训练营</a:t>
                      </a:r>
                      <a:r>
                        <a:rPr lang="en-US" sz="1600">
                          <a:effectLst/>
                        </a:rPr>
                        <a:t/>
                      </a:r>
                      <a:br>
                        <a:rPr lang="en-US" sz="1600">
                          <a:effectLst/>
                        </a:rPr>
                      </a:br>
                      <a:r>
                        <a:rPr lang="en-US" sz="1600">
                          <a:effectLst/>
                        </a:rPr>
                        <a:t>    public static void main(String[] args) { 		// </a:t>
                      </a:r>
                      <a:r>
                        <a:rPr lang="zh-CN" sz="1600">
                          <a:effectLst/>
                        </a:rPr>
                        <a:t>沐言科技：</a:t>
                      </a:r>
                      <a:r>
                        <a:rPr lang="en-US" sz="1600">
                          <a:effectLst/>
                        </a:rPr>
                        <a:t>www.yootk.com</a:t>
                      </a:r>
                      <a:br>
                        <a:rPr lang="en-US" sz="1600">
                          <a:effectLst/>
                        </a:rPr>
                      </a:br>
                      <a:r>
                        <a:rPr lang="en-US" sz="1600">
                          <a:effectLst/>
                        </a:rPr>
                        <a:t>        SpringApplication.run(StartGatewayApplication9501.class, args); // </a:t>
                      </a:r>
                      <a:r>
                        <a:rPr lang="zh-CN" sz="1600">
                          <a:effectLst/>
                        </a:rPr>
                        <a:t>服务启动</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898216805"/>
                  </a:ext>
                </a:extLst>
              </a:tr>
            </a:tbl>
          </a:graphicData>
        </a:graphic>
      </p:graphicFrame>
    </p:spTree>
    <p:extLst>
      <p:ext uri="{BB962C8B-B14F-4D97-AF65-F5344CB8AC3E}">
        <p14:creationId xmlns:p14="http://schemas.microsoft.com/office/powerpoint/2010/main" val="36916786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网关数据持久化</a:t>
            </a:r>
            <a:endParaRPr lang="zh-CN" altLang="en-US"/>
          </a:p>
        </p:txBody>
      </p:sp>
      <p:sp>
        <p:nvSpPr>
          <p:cNvPr id="3" name="内容占位符 2"/>
          <p:cNvSpPr>
            <a:spLocks noGrp="1"/>
          </p:cNvSpPr>
          <p:nvPr>
            <p:ph idx="1"/>
          </p:nvPr>
        </p:nvSpPr>
        <p:spPr/>
        <p:txBody>
          <a:bodyPr/>
          <a:lstStyle/>
          <a:p>
            <a:r>
              <a:rPr lang="zh-CN" altLang="zh-CN"/>
              <a:t>网关数据除了可以动态配置之外，还需要进行有效的持久化管理，这样才可以保证在每次服务启动之后网关配置数据不会丢失，同时在进行数据持久化配置时，还需要充分的考虑持久化配置数据发生改变时，网关也要及时进行更新处理，所以最佳的做法就是通过</a:t>
            </a:r>
            <a:r>
              <a:rPr lang="en-US" altLang="zh-CN"/>
              <a:t>Nacos</a:t>
            </a:r>
            <a:r>
              <a:rPr lang="zh-CN" altLang="zh-CN"/>
              <a:t>进行数据存储</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8" y="2378434"/>
            <a:ext cx="11442273" cy="230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06761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gateway.config</a:t>
            </a:r>
            <a:r>
              <a:rPr lang="zh-CN" altLang="zh-CN"/>
              <a:t>”的配置项</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5365" y="903816"/>
            <a:ext cx="10364258" cy="565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9180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gateway-9501</a:t>
            </a:r>
            <a:r>
              <a:rPr lang="zh-CN" altLang="zh-CN"/>
              <a:t>”子模块中关于</a:t>
            </a:r>
            <a:r>
              <a:rPr lang="en-US" altLang="zh-CN"/>
              <a:t>Nacos</a:t>
            </a:r>
            <a:r>
              <a:rPr lang="zh-CN" altLang="zh-CN"/>
              <a:t>的依赖</a:t>
            </a:r>
            <a:endParaRPr lang="zh-CN" altLang="en-US"/>
          </a:p>
        </p:txBody>
      </p:sp>
      <p:graphicFrame>
        <p:nvGraphicFramePr>
          <p:cNvPr id="4" name="表格 3"/>
          <p:cNvGraphicFramePr>
            <a:graphicFrameLocks noGrp="1"/>
          </p:cNvGraphicFramePr>
          <p:nvPr>
            <p:extLst/>
          </p:nvPr>
        </p:nvGraphicFramePr>
        <p:xfrm>
          <a:off x="214366" y="849087"/>
          <a:ext cx="11634734" cy="5073346"/>
        </p:xfrm>
        <a:graphic>
          <a:graphicData uri="http://schemas.openxmlformats.org/drawingml/2006/table">
            <a:tbl>
              <a:tblPr firstRow="1" firstCol="1" lastRow="1" lastCol="1" bandRow="1" bandCol="1">
                <a:tableStyleId>{5940675A-B579-460E-94D1-54222C63F5DA}</a:tableStyleId>
              </a:tblPr>
              <a:tblGrid>
                <a:gridCol w="11634734">
                  <a:extLst>
                    <a:ext uri="{9D8B030D-6E8A-4147-A177-3AD203B41FA5}">
                      <a16:colId xmlns:a16="http://schemas.microsoft.com/office/drawing/2014/main" val="1810669740"/>
                    </a:ext>
                  </a:extLst>
                </a:gridCol>
              </a:tblGrid>
              <a:tr h="5073346">
                <a:tc>
                  <a:txBody>
                    <a:bodyPr/>
                    <a:lstStyle/>
                    <a:p>
                      <a:r>
                        <a:rPr lang="en-US" sz="1800">
                          <a:effectLst/>
                        </a:rPr>
                        <a:t>project('gateway-9501') { 					// </a:t>
                      </a:r>
                      <a:r>
                        <a:rPr lang="zh-CN" sz="1800">
                          <a:effectLst/>
                        </a:rPr>
                        <a:t>子模块</a:t>
                      </a:r>
                      <a:r>
                        <a:rPr lang="en-US" sz="1800">
                          <a:effectLst/>
                        </a:rPr>
                        <a:t/>
                      </a:r>
                      <a:br>
                        <a:rPr lang="en-US" sz="1800">
                          <a:effectLst/>
                        </a:rPr>
                      </a:br>
                      <a:r>
                        <a:rPr lang="en-US" sz="1800">
                          <a:effectLst/>
                        </a:rPr>
                        <a:t>    dependencies { 						// </a:t>
                      </a:r>
                      <a:r>
                        <a:rPr lang="zh-CN" sz="1800">
                          <a:effectLst/>
                        </a:rPr>
                        <a:t>配置子模块依赖</a:t>
                      </a:r>
                      <a:r>
                        <a:rPr lang="en-US" sz="1800">
                          <a:effectLst/>
                        </a:rPr>
                        <a:t/>
                      </a:r>
                      <a:br>
                        <a:rPr lang="en-US" sz="1800">
                          <a:effectLst/>
                        </a:rPr>
                      </a:br>
                      <a:r>
                        <a:rPr lang="en-US" sz="1800">
                          <a:effectLst/>
                        </a:rPr>
                        <a:t>        implementation('com.alibaba.cloud:' +</a:t>
                      </a:r>
                      <a:br>
                        <a:rPr lang="en-US" sz="1800">
                          <a:effectLst/>
                        </a:rPr>
                      </a:br>
                      <a:r>
                        <a:rPr lang="en-US" sz="1800">
                          <a:effectLst/>
                        </a:rPr>
                        <a:t>                'spring-cloud-starter-alibaba-nacos-config') {		// Nacos</a:t>
                      </a:r>
                      <a:r>
                        <a:rPr lang="zh-CN" sz="1800">
                          <a:effectLst/>
                        </a:rPr>
                        <a:t>配置</a:t>
                      </a:r>
                      <a:r>
                        <a:rPr lang="en-US" sz="1800">
                          <a:effectLst/>
                        </a:rPr>
                        <a:t/>
                      </a:r>
                      <a:br>
                        <a:rPr lang="en-US" sz="1800">
                          <a:effectLst/>
                        </a:rPr>
                      </a:br>
                      <a:r>
                        <a:rPr lang="en-US" sz="1800">
                          <a:effectLst/>
                        </a:rPr>
                        <a:t>            exclude group: 'com.alibaba.nacos', module: 'nacos-client' // </a:t>
                      </a:r>
                      <a:r>
                        <a:rPr lang="zh-CN" sz="1800">
                          <a:effectLst/>
                        </a:rPr>
                        <a:t>移除</a:t>
                      </a:r>
                      <a:r>
                        <a:rPr lang="en-US" sz="1800">
                          <a:effectLst/>
                        </a:rPr>
                        <a:t>nacos-client</a:t>
                      </a:r>
                      <a:br>
                        <a:rPr lang="en-US" sz="1800">
                          <a:effectLst/>
                        </a:rPr>
                      </a:br>
                      <a:r>
                        <a:rPr lang="en-US" sz="1800">
                          <a:effectLst/>
                        </a:rPr>
                        <a:t>        }</a:t>
                      </a:r>
                      <a:br>
                        <a:rPr lang="en-US" sz="1800">
                          <a:effectLst/>
                        </a:rPr>
                      </a:br>
                      <a:r>
                        <a:rPr lang="en-US" sz="1800">
                          <a:effectLst/>
                        </a:rPr>
                        <a:t>        implementation('com.alibaba.nacos:nacos-client:2.0.0') 	// NacosClient</a:t>
                      </a:r>
                      <a:r>
                        <a:rPr lang="zh-CN" sz="1800">
                          <a:effectLst/>
                        </a:rPr>
                        <a:t>依赖</a:t>
                      </a:r>
                      <a:r>
                        <a:rPr lang="en-US" sz="1800">
                          <a:effectLst/>
                        </a:rPr>
                        <a:t/>
                      </a:r>
                      <a:br>
                        <a:rPr lang="en-US" sz="1800">
                          <a:effectLst/>
                        </a:rPr>
                      </a:br>
                      <a:r>
                        <a:rPr lang="en-US" sz="1800">
                          <a:effectLst/>
                        </a:rPr>
                        <a:t>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2855652156"/>
                  </a:ext>
                </a:extLst>
              </a:tr>
            </a:tbl>
          </a:graphicData>
        </a:graphic>
      </p:graphicFrame>
    </p:spTree>
    <p:extLst>
      <p:ext uri="{BB962C8B-B14F-4D97-AF65-F5344CB8AC3E}">
        <p14:creationId xmlns:p14="http://schemas.microsoft.com/office/powerpoint/2010/main" val="26451760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a:t>
            </a:r>
            <a:r>
              <a:rPr lang="en-US" altLang="zh-CN"/>
              <a:t>Nacos</a:t>
            </a:r>
            <a:r>
              <a:rPr lang="zh-CN" altLang="zh-CN"/>
              <a:t>配置类</a:t>
            </a:r>
            <a:endParaRPr lang="zh-CN" altLang="en-US"/>
          </a:p>
        </p:txBody>
      </p:sp>
      <p:graphicFrame>
        <p:nvGraphicFramePr>
          <p:cNvPr id="4" name="表格 3"/>
          <p:cNvGraphicFramePr>
            <a:graphicFrameLocks noGrp="1"/>
          </p:cNvGraphicFramePr>
          <p:nvPr>
            <p:extLst/>
          </p:nvPr>
        </p:nvGraphicFramePr>
        <p:xfrm>
          <a:off x="243999" y="849087"/>
          <a:ext cx="11689768" cy="5750680"/>
        </p:xfrm>
        <a:graphic>
          <a:graphicData uri="http://schemas.openxmlformats.org/drawingml/2006/table">
            <a:tbl>
              <a:tblPr firstRow="1" firstCol="1" lastRow="1" lastCol="1" bandRow="1" bandCol="1">
                <a:tableStyleId>{5940675A-B579-460E-94D1-54222C63F5DA}</a:tableStyleId>
              </a:tblPr>
              <a:tblGrid>
                <a:gridCol w="11689768">
                  <a:extLst>
                    <a:ext uri="{9D8B030D-6E8A-4147-A177-3AD203B41FA5}">
                      <a16:colId xmlns:a16="http://schemas.microsoft.com/office/drawing/2014/main" val="1976472331"/>
                    </a:ext>
                  </a:extLst>
                </a:gridCol>
              </a:tblGrid>
              <a:tr h="5750680">
                <a:tc>
                  <a:txBody>
                    <a:bodyPr/>
                    <a:lstStyle/>
                    <a:p>
                      <a:r>
                        <a:rPr lang="en-US" sz="1400">
                          <a:effectLst/>
                        </a:rPr>
                        <a:t>package com.yootk.gateway.config;</a:t>
                      </a:r>
                      <a:br>
                        <a:rPr lang="en-US" sz="1400">
                          <a:effectLst/>
                        </a:rPr>
                      </a:br>
                      <a:r>
                        <a:rPr lang="en-US" sz="1400">
                          <a:effectLst/>
                        </a:rPr>
                        <a:t>@Component</a:t>
                      </a:r>
                      <a:br>
                        <a:rPr lang="en-US" sz="1400">
                          <a:effectLst/>
                        </a:rPr>
                      </a:br>
                      <a:r>
                        <a:rPr lang="en-US" sz="1400">
                          <a:effectLst/>
                        </a:rPr>
                        <a:t>@Data</a:t>
                      </a:r>
                      <a:br>
                        <a:rPr lang="en-US" sz="1400">
                          <a:effectLst/>
                        </a:rPr>
                      </a:br>
                      <a:r>
                        <a:rPr lang="en-US" sz="1400">
                          <a:effectLst/>
                        </a:rPr>
                        <a:t>// </a:t>
                      </a:r>
                      <a:r>
                        <a:rPr lang="zh-CN" sz="1400">
                          <a:effectLst/>
                        </a:rPr>
                        <a:t>为便于理解，本次将直接读取</a:t>
                      </a:r>
                      <a:r>
                        <a:rPr lang="en-US" sz="1400">
                          <a:effectLst/>
                        </a:rPr>
                        <a:t>application.yml</a:t>
                      </a:r>
                      <a:r>
                        <a:rPr lang="zh-CN" sz="1400">
                          <a:effectLst/>
                        </a:rPr>
                        <a:t>中已经存在的</a:t>
                      </a:r>
                      <a:r>
                        <a:rPr lang="en-US" sz="1400">
                          <a:effectLst/>
                        </a:rPr>
                        <a:t>Nacos</a:t>
                      </a:r>
                      <a:r>
                        <a:rPr lang="zh-CN" sz="1400">
                          <a:effectLst/>
                        </a:rPr>
                        <a:t>配置项</a:t>
                      </a:r>
                      <a:r>
                        <a:rPr lang="en-US" sz="1400">
                          <a:effectLst/>
                        </a:rPr>
                        <a:t/>
                      </a:r>
                      <a:br>
                        <a:rPr lang="en-US" sz="1400">
                          <a:effectLst/>
                        </a:rPr>
                      </a:br>
                      <a:r>
                        <a:rPr lang="en-US" sz="1400">
                          <a:effectLst/>
                        </a:rPr>
                        <a:t>// </a:t>
                      </a:r>
                      <a:r>
                        <a:rPr lang="zh-CN" sz="1400">
                          <a:effectLst/>
                        </a:rPr>
                        <a:t>在实际开发中可以根据项目环境的需要连接其他的</a:t>
                      </a:r>
                      <a:r>
                        <a:rPr lang="en-US" sz="1400">
                          <a:effectLst/>
                        </a:rPr>
                        <a:t>Nacos</a:t>
                      </a:r>
                      <a:r>
                        <a:rPr lang="zh-CN" sz="1400">
                          <a:effectLst/>
                        </a:rPr>
                        <a:t>服务器</a:t>
                      </a:r>
                      <a:r>
                        <a:rPr lang="en-US" sz="1400">
                          <a:effectLst/>
                        </a:rPr>
                        <a:t/>
                      </a:r>
                      <a:br>
                        <a:rPr lang="en-US" sz="1400">
                          <a:effectLst/>
                        </a:rPr>
                      </a:br>
                      <a:r>
                        <a:rPr lang="en-US" sz="1400">
                          <a:effectLst/>
                        </a:rPr>
                        <a:t>@ConfigurationProperties(prefix = "spring.cloud.nacos.discovery") 	// </a:t>
                      </a:r>
                      <a:r>
                        <a:rPr lang="zh-CN" sz="1400">
                          <a:effectLst/>
                        </a:rPr>
                        <a:t>属性配置前缀</a:t>
                      </a:r>
                      <a:r>
                        <a:rPr lang="en-US" sz="1400">
                          <a:effectLst/>
                        </a:rPr>
                        <a:t/>
                      </a:r>
                      <a:br>
                        <a:rPr lang="en-US" sz="1400">
                          <a:effectLst/>
                        </a:rPr>
                      </a:br>
                      <a:r>
                        <a:rPr lang="en-US" sz="1400">
                          <a:effectLst/>
                        </a:rPr>
                        <a:t>public class GatewayNacosConfig {</a:t>
                      </a:r>
                      <a:br>
                        <a:rPr lang="en-US" sz="1400">
                          <a:effectLst/>
                        </a:rPr>
                      </a:br>
                      <a:r>
                        <a:rPr lang="en-US" sz="1400">
                          <a:effectLst/>
                        </a:rPr>
                        <a:t>    private String serverAddr; 					// </a:t>
                      </a:r>
                      <a:r>
                        <a:rPr lang="zh-CN" sz="1400">
                          <a:effectLst/>
                        </a:rPr>
                        <a:t>服务地址</a:t>
                      </a:r>
                      <a:r>
                        <a:rPr lang="en-US" sz="1400">
                          <a:effectLst/>
                        </a:rPr>
                        <a:t/>
                      </a:r>
                      <a:br>
                        <a:rPr lang="en-US" sz="1400">
                          <a:effectLst/>
                        </a:rPr>
                      </a:br>
                      <a:r>
                        <a:rPr lang="en-US" sz="1400">
                          <a:effectLst/>
                        </a:rPr>
                        <a:t>    private String namespace; 					// </a:t>
                      </a:r>
                      <a:r>
                        <a:rPr lang="zh-CN" sz="1400">
                          <a:effectLst/>
                        </a:rPr>
                        <a:t>命名空间</a:t>
                      </a:r>
                      <a:r>
                        <a:rPr lang="en-US" sz="1400">
                          <a:effectLst/>
                        </a:rPr>
                        <a:t/>
                      </a:r>
                      <a:br>
                        <a:rPr lang="en-US" sz="1400">
                          <a:effectLst/>
                        </a:rPr>
                      </a:br>
                      <a:r>
                        <a:rPr lang="en-US" sz="1400">
                          <a:effectLst/>
                        </a:rPr>
                        <a:t>    private String group; 						// </a:t>
                      </a:r>
                      <a:r>
                        <a:rPr lang="zh-CN" sz="1400">
                          <a:effectLst/>
                        </a:rPr>
                        <a:t>配置分组</a:t>
                      </a:r>
                      <a:r>
                        <a:rPr lang="en-US" sz="1400">
                          <a:effectLst/>
                        </a:rPr>
                        <a:t/>
                      </a:r>
                      <a:br>
                        <a:rPr lang="en-US" sz="1400">
                          <a:effectLst/>
                        </a:rPr>
                      </a:br>
                      <a:r>
                        <a:rPr lang="en-US" sz="1400">
                          <a:effectLst/>
                        </a:rPr>
                        <a:t>    private String username; 					// </a:t>
                      </a:r>
                      <a:r>
                        <a:rPr lang="zh-CN" sz="1400">
                          <a:effectLst/>
                        </a:rPr>
                        <a:t>用户名</a:t>
                      </a:r>
                      <a:r>
                        <a:rPr lang="en-US" sz="1400">
                          <a:effectLst/>
                        </a:rPr>
                        <a:t/>
                      </a:r>
                      <a:br>
                        <a:rPr lang="en-US" sz="1400">
                          <a:effectLst/>
                        </a:rPr>
                      </a:br>
                      <a:r>
                        <a:rPr lang="en-US" sz="1400">
                          <a:effectLst/>
                        </a:rPr>
                        <a:t>    private String password; 					// </a:t>
                      </a:r>
                      <a:r>
                        <a:rPr lang="zh-CN" sz="1400">
                          <a:effectLst/>
                        </a:rPr>
                        <a:t>密码</a:t>
                      </a:r>
                      <a:r>
                        <a:rPr lang="en-US" sz="1400">
                          <a:effectLst/>
                        </a:rPr>
                        <a:t/>
                      </a:r>
                      <a:br>
                        <a:rPr lang="en-US" sz="1400">
                          <a:effectLst/>
                        </a:rPr>
                      </a:br>
                      <a:r>
                        <a:rPr lang="en-US" sz="1400">
                          <a:effectLst/>
                        </a:rPr>
                        <a:t>    private String dataId = "gateway.config"; 			// DataID</a:t>
                      </a:r>
                      <a:br>
                        <a:rPr lang="en-US" sz="1400">
                          <a:effectLst/>
                        </a:rPr>
                      </a:br>
                      <a:r>
                        <a:rPr lang="en-US" sz="1400">
                          <a:effectLst/>
                        </a:rPr>
                        <a:t>    private long timeout = 2000; 					// </a:t>
                      </a:r>
                      <a:r>
                        <a:rPr lang="zh-CN" sz="1400">
                          <a:effectLst/>
                        </a:rPr>
                        <a:t>读取超时</a:t>
                      </a:r>
                      <a:r>
                        <a:rPr lang="en-US" sz="1400">
                          <a:effectLst/>
                        </a:rPr>
                        <a:t/>
                      </a:r>
                      <a:br>
                        <a:rPr lang="en-US" sz="1400">
                          <a:effectLst/>
                        </a:rPr>
                      </a:br>
                      <a:r>
                        <a:rPr lang="en-US" sz="1400">
                          <a:effectLst/>
                        </a:rPr>
                        <a:t>    public Properties getNacosProperties() { 			// </a:t>
                      </a:r>
                      <a:r>
                        <a:rPr lang="zh-CN" sz="1400">
                          <a:effectLst/>
                        </a:rPr>
                        <a:t>返回</a:t>
                      </a:r>
                      <a:r>
                        <a:rPr lang="en-US" sz="1400">
                          <a:effectLst/>
                        </a:rPr>
                        <a:t>Nacos</a:t>
                      </a:r>
                      <a:r>
                        <a:rPr lang="zh-CN" sz="1400">
                          <a:effectLst/>
                        </a:rPr>
                        <a:t>属性</a:t>
                      </a:r>
                      <a:r>
                        <a:rPr lang="en-US" sz="1400">
                          <a:effectLst/>
                        </a:rPr>
                        <a:t/>
                      </a:r>
                      <a:br>
                        <a:rPr lang="en-US" sz="1400">
                          <a:effectLst/>
                        </a:rPr>
                      </a:br>
                      <a:r>
                        <a:rPr lang="en-US" sz="1400">
                          <a:effectLst/>
                        </a:rPr>
                        <a:t>        Properties properties = new Properties();        		// Nacos</a:t>
                      </a:r>
                      <a:r>
                        <a:rPr lang="zh-CN" sz="1400">
                          <a:effectLst/>
                        </a:rPr>
                        <a:t>属性配置</a:t>
                      </a:r>
                      <a:r>
                        <a:rPr lang="en-US" sz="1400">
                          <a:effectLst/>
                        </a:rPr>
                        <a:t/>
                      </a:r>
                      <a:br>
                        <a:rPr lang="en-US" sz="1400">
                          <a:effectLst/>
                        </a:rPr>
                      </a:br>
                      <a:r>
                        <a:rPr lang="en-US" sz="1400">
                          <a:effectLst/>
                        </a:rPr>
                        <a:t>        properties.put(PropertyKeyConst.SERVER_ADDR, this.serverAddr); // </a:t>
                      </a:r>
                      <a:r>
                        <a:rPr lang="zh-CN" sz="1400">
                          <a:effectLst/>
                        </a:rPr>
                        <a:t>服务地址</a:t>
                      </a:r>
                      <a:r>
                        <a:rPr lang="en-US" sz="1400">
                          <a:effectLst/>
                        </a:rPr>
                        <a:t/>
                      </a:r>
                      <a:br>
                        <a:rPr lang="en-US" sz="1400">
                          <a:effectLst/>
                        </a:rPr>
                      </a:br>
                      <a:r>
                        <a:rPr lang="en-US" sz="1400">
                          <a:effectLst/>
                        </a:rPr>
                        <a:t>        properties.put(PropertyKeyConst.NAMESPACE, this.namespace); 	// </a:t>
                      </a:r>
                      <a:r>
                        <a:rPr lang="zh-CN" sz="1400">
                          <a:effectLst/>
                        </a:rPr>
                        <a:t>命名空间</a:t>
                      </a:r>
                      <a:r>
                        <a:rPr lang="en-US" sz="1400">
                          <a:effectLst/>
                        </a:rPr>
                        <a:t/>
                      </a:r>
                      <a:br>
                        <a:rPr lang="en-US" sz="1400">
                          <a:effectLst/>
                        </a:rPr>
                      </a:br>
                      <a:r>
                        <a:rPr lang="en-US" sz="1400">
                          <a:effectLst/>
                        </a:rPr>
                        <a:t>        properties.put(PropertyKeyConst.USERNAME, this.username); 	// </a:t>
                      </a:r>
                      <a:r>
                        <a:rPr lang="zh-CN" sz="1400">
                          <a:effectLst/>
                        </a:rPr>
                        <a:t>用户名</a:t>
                      </a:r>
                      <a:r>
                        <a:rPr lang="en-US" sz="1400">
                          <a:effectLst/>
                        </a:rPr>
                        <a:t/>
                      </a:r>
                      <a:br>
                        <a:rPr lang="en-US" sz="1400">
                          <a:effectLst/>
                        </a:rPr>
                      </a:br>
                      <a:r>
                        <a:rPr lang="en-US" sz="1400">
                          <a:effectLst/>
                        </a:rPr>
                        <a:t>        properties.put(PropertyKeyConst.PASSWORD, this.password); 	// </a:t>
                      </a:r>
                      <a:r>
                        <a:rPr lang="zh-CN" sz="1400">
                          <a:effectLst/>
                        </a:rPr>
                        <a:t>密码</a:t>
                      </a:r>
                      <a:r>
                        <a:rPr lang="en-US" sz="1400">
                          <a:effectLst/>
                        </a:rPr>
                        <a:t/>
                      </a:r>
                      <a:br>
                        <a:rPr lang="en-US" sz="1400">
                          <a:effectLst/>
                        </a:rPr>
                      </a:br>
                      <a:r>
                        <a:rPr lang="en-US" sz="1400">
                          <a:effectLst/>
                        </a:rPr>
                        <a:t>        return properties;</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3673027947"/>
                  </a:ext>
                </a:extLst>
              </a:tr>
            </a:tbl>
          </a:graphicData>
        </a:graphic>
      </p:graphicFrame>
    </p:spTree>
    <p:extLst>
      <p:ext uri="{BB962C8B-B14F-4D97-AF65-F5344CB8AC3E}">
        <p14:creationId xmlns:p14="http://schemas.microsoft.com/office/powerpoint/2010/main" val="38049564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CommandLineRunner</a:t>
            </a:r>
            <a:r>
              <a:rPr lang="zh-CN" altLang="zh-CN"/>
              <a:t>接口子类</a:t>
            </a:r>
            <a:endParaRPr lang="zh-CN" altLang="en-US"/>
          </a:p>
        </p:txBody>
      </p:sp>
      <p:graphicFrame>
        <p:nvGraphicFramePr>
          <p:cNvPr id="4" name="表格 3"/>
          <p:cNvGraphicFramePr>
            <a:graphicFrameLocks noGrp="1"/>
          </p:cNvGraphicFramePr>
          <p:nvPr>
            <p:extLst/>
          </p:nvPr>
        </p:nvGraphicFramePr>
        <p:xfrm>
          <a:off x="250105" y="723583"/>
          <a:ext cx="11730228" cy="5930900"/>
        </p:xfrm>
        <a:graphic>
          <a:graphicData uri="http://schemas.openxmlformats.org/drawingml/2006/table">
            <a:tbl>
              <a:tblPr firstRow="1" firstCol="1" lastRow="1" lastCol="1" bandRow="1" bandCol="1">
                <a:tableStyleId>{5940675A-B579-460E-94D1-54222C63F5DA}</a:tableStyleId>
              </a:tblPr>
              <a:tblGrid>
                <a:gridCol w="11730228">
                  <a:extLst>
                    <a:ext uri="{9D8B030D-6E8A-4147-A177-3AD203B41FA5}">
                      <a16:colId xmlns:a16="http://schemas.microsoft.com/office/drawing/2014/main" val="3822320704"/>
                    </a:ext>
                  </a:extLst>
                </a:gridCol>
              </a:tblGrid>
              <a:tr h="5930900">
                <a:tc>
                  <a:txBody>
                    <a:bodyPr/>
                    <a:lstStyle/>
                    <a:p>
                      <a:r>
                        <a:rPr lang="en-US" sz="900">
                          <a:effectLst/>
                        </a:rPr>
                        <a:t>package com.yootk.gateway.listener;</a:t>
                      </a:r>
                      <a:br>
                        <a:rPr lang="en-US" sz="900">
                          <a:effectLst/>
                        </a:rPr>
                      </a:br>
                      <a:r>
                        <a:rPr lang="en-US" sz="900">
                          <a:effectLst/>
                        </a:rPr>
                        <a:t>@Component</a:t>
                      </a:r>
                      <a:br>
                        <a:rPr lang="en-US" sz="900">
                          <a:effectLst/>
                        </a:rPr>
                      </a:br>
                      <a:r>
                        <a:rPr lang="en-US" sz="900">
                          <a:effectLst/>
                        </a:rPr>
                        <a:t>@Slf4j</a:t>
                      </a:r>
                      <a:br>
                        <a:rPr lang="en-US" sz="900">
                          <a:effectLst/>
                        </a:rPr>
                      </a:br>
                      <a:r>
                        <a:rPr lang="en-US" sz="900">
                          <a:effectLst/>
                        </a:rPr>
                        <a:t>public class GatewayNacosRouteListener implements CommandLineRunner {   // </a:t>
                      </a:r>
                      <a:r>
                        <a:rPr lang="zh-CN" sz="900">
                          <a:effectLst/>
                        </a:rPr>
                        <a:t>容器启动后执行</a:t>
                      </a:r>
                      <a:r>
                        <a:rPr lang="en-US" sz="900">
                          <a:effectLst/>
                        </a:rPr>
                        <a:t/>
                      </a:r>
                      <a:br>
                        <a:rPr lang="en-US" sz="900">
                          <a:effectLst/>
                        </a:rPr>
                      </a:br>
                      <a:r>
                        <a:rPr lang="en-US" sz="900">
                          <a:effectLst/>
                        </a:rPr>
                        <a:t>    @Autowired</a:t>
                      </a:r>
                      <a:br>
                        <a:rPr lang="en-US" sz="900">
                          <a:effectLst/>
                        </a:rPr>
                      </a:br>
                      <a:r>
                        <a:rPr lang="en-US" sz="900">
                          <a:effectLst/>
                        </a:rPr>
                        <a:t>    private DynamicRouteService dynamicRouteService;    	// </a:t>
                      </a:r>
                      <a:r>
                        <a:rPr lang="zh-CN" sz="900">
                          <a:effectLst/>
                        </a:rPr>
                        <a:t>动态路由操作</a:t>
                      </a:r>
                      <a:r>
                        <a:rPr lang="en-US" sz="900">
                          <a:effectLst/>
                        </a:rPr>
                        <a:t/>
                      </a:r>
                      <a:br>
                        <a:rPr lang="en-US" sz="900">
                          <a:effectLst/>
                        </a:rPr>
                      </a:br>
                      <a:r>
                        <a:rPr lang="en-US" sz="900">
                          <a:effectLst/>
                        </a:rPr>
                        <a:t>    @Autowired</a:t>
                      </a:r>
                      <a:br>
                        <a:rPr lang="en-US" sz="900">
                          <a:effectLst/>
                        </a:rPr>
                      </a:br>
                      <a:r>
                        <a:rPr lang="en-US" sz="900">
                          <a:effectLst/>
                        </a:rPr>
                        <a:t>    private GatewayNacosConfig nacosConfig; 		// Nacos</a:t>
                      </a:r>
                      <a:r>
                        <a:rPr lang="zh-CN" sz="900">
                          <a:effectLst/>
                        </a:rPr>
                        <a:t>配置</a:t>
                      </a:r>
                      <a:r>
                        <a:rPr lang="en-US" sz="900">
                          <a:effectLst/>
                        </a:rPr>
                        <a:t/>
                      </a:r>
                      <a:br>
                        <a:rPr lang="en-US" sz="900">
                          <a:effectLst/>
                        </a:rPr>
                      </a:br>
                      <a:r>
                        <a:rPr lang="en-US" sz="900">
                          <a:effectLst/>
                        </a:rPr>
                        <a:t>    private ObjectMapper mapper = new ObjectMapper();	// Jackson</a:t>
                      </a:r>
                      <a:r>
                        <a:rPr lang="zh-CN" sz="900">
                          <a:effectLst/>
                        </a:rPr>
                        <a:t>解析</a:t>
                      </a:r>
                      <a:r>
                        <a:rPr lang="en-US" sz="900">
                          <a:effectLst/>
                        </a:rPr>
                        <a:t/>
                      </a:r>
                      <a:br>
                        <a:rPr lang="en-US" sz="900">
                          <a:effectLst/>
                        </a:rPr>
                      </a:br>
                      <a:r>
                        <a:rPr lang="en-US" sz="900">
                          <a:effectLst/>
                        </a:rPr>
                        <a:t>    @Override</a:t>
                      </a:r>
                      <a:br>
                        <a:rPr lang="en-US" sz="900">
                          <a:effectLst/>
                        </a:rPr>
                      </a:br>
                      <a:r>
                        <a:rPr lang="en-US" sz="900">
                          <a:effectLst/>
                        </a:rPr>
                        <a:t>    public void run(String... args) throws Exception { 	// </a:t>
                      </a:r>
                      <a:r>
                        <a:rPr lang="zh-CN" sz="900">
                          <a:effectLst/>
                        </a:rPr>
                        <a:t>启动后执行</a:t>
                      </a:r>
                      <a:r>
                        <a:rPr lang="en-US" sz="900">
                          <a:effectLst/>
                        </a:rPr>
                        <a:t/>
                      </a:r>
                      <a:br>
                        <a:rPr lang="en-US" sz="900">
                          <a:effectLst/>
                        </a:rPr>
                      </a:br>
                      <a:r>
                        <a:rPr lang="en-US" sz="900">
                          <a:effectLst/>
                        </a:rPr>
                        <a:t>        nacosDynamicRouteListener();			// </a:t>
                      </a:r>
                      <a:r>
                        <a:rPr lang="zh-CN" sz="900">
                          <a:effectLst/>
                        </a:rPr>
                        <a:t>动态路由监听</a:t>
                      </a:r>
                      <a:r>
                        <a:rPr lang="en-US" sz="900">
                          <a:effectLst/>
                        </a:rPr>
                        <a:t/>
                      </a:r>
                      <a:br>
                        <a:rPr lang="en-US" sz="900">
                          <a:effectLst/>
                        </a:rPr>
                      </a:br>
                      <a:r>
                        <a:rPr lang="en-US" sz="900">
                          <a:effectLst/>
                        </a:rPr>
                        <a:t>    }</a:t>
                      </a:r>
                      <a:br>
                        <a:rPr lang="en-US" sz="900">
                          <a:effectLst/>
                        </a:rPr>
                      </a:br>
                      <a:r>
                        <a:rPr lang="en-US" sz="900">
                          <a:effectLst/>
                        </a:rPr>
                        <a:t>    public void nacosDynamicRouteListener() { 		// </a:t>
                      </a:r>
                      <a:r>
                        <a:rPr lang="zh-CN" sz="900">
                          <a:effectLst/>
                        </a:rPr>
                        <a:t>动态路由监听</a:t>
                      </a:r>
                      <a:r>
                        <a:rPr lang="en-US" sz="900">
                          <a:effectLst/>
                        </a:rPr>
                        <a:t/>
                      </a:r>
                      <a:br>
                        <a:rPr lang="en-US" sz="900">
                          <a:effectLst/>
                        </a:rPr>
                      </a:br>
                      <a:r>
                        <a:rPr lang="en-US" sz="900">
                          <a:effectLst/>
                        </a:rPr>
                        <a:t>        try {</a:t>
                      </a:r>
                      <a:br>
                        <a:rPr lang="en-US" sz="900">
                          <a:effectLst/>
                        </a:rPr>
                      </a:br>
                      <a:r>
                        <a:rPr lang="en-US" sz="900">
                          <a:effectLst/>
                        </a:rPr>
                        <a:t>            ConfigService configService = NacosFactory.createConfigService(</a:t>
                      </a:r>
                      <a:br>
                        <a:rPr lang="en-US" sz="900">
                          <a:effectLst/>
                        </a:rPr>
                      </a:br>
                      <a:r>
                        <a:rPr lang="en-US" sz="900">
                          <a:effectLst/>
                        </a:rPr>
                        <a:t>		this.nacosConfig.getNacosProperties());	// </a:t>
                      </a:r>
                      <a:r>
                        <a:rPr lang="zh-CN" sz="900">
                          <a:effectLst/>
                        </a:rPr>
                        <a:t>创建</a:t>
                      </a:r>
                      <a:r>
                        <a:rPr lang="en-US" sz="900">
                          <a:effectLst/>
                        </a:rPr>
                        <a:t>ConfigService</a:t>
                      </a:r>
                      <a:r>
                        <a:rPr lang="zh-CN" sz="900">
                          <a:effectLst/>
                        </a:rPr>
                        <a:t>实例</a:t>
                      </a:r>
                      <a:r>
                        <a:rPr lang="en-US" sz="900">
                          <a:effectLst/>
                        </a:rPr>
                        <a:t/>
                      </a:r>
                      <a:br>
                        <a:rPr lang="en-US" sz="900">
                          <a:effectLst/>
                        </a:rPr>
                      </a:br>
                      <a:r>
                        <a:rPr lang="en-US" sz="900">
                          <a:effectLst/>
                        </a:rPr>
                        <a:t>            String content = configService.getConfig(this.nacosConfig.getDataId(),</a:t>
                      </a:r>
                      <a:br>
                        <a:rPr lang="en-US" sz="900">
                          <a:effectLst/>
                        </a:rPr>
                      </a:br>
                      <a:r>
                        <a:rPr lang="en-US" sz="900">
                          <a:effectLst/>
                        </a:rPr>
                        <a:t>		this.nacosConfig.getGroup(), 5000); 	// </a:t>
                      </a:r>
                      <a:r>
                        <a:rPr lang="zh-CN" sz="900">
                          <a:effectLst/>
                        </a:rPr>
                        <a:t>获取配置内容</a:t>
                      </a:r>
                      <a:r>
                        <a:rPr lang="en-US" sz="900">
                          <a:effectLst/>
                        </a:rPr>
                        <a:t/>
                      </a:r>
                      <a:br>
                        <a:rPr lang="en-US" sz="900">
                          <a:effectLst/>
                        </a:rPr>
                      </a:br>
                      <a:r>
                        <a:rPr lang="en-US" sz="900">
                          <a:effectLst/>
                        </a:rPr>
                        <a:t>            log.info("</a:t>
                      </a:r>
                      <a:r>
                        <a:rPr lang="zh-CN" sz="900">
                          <a:effectLst/>
                        </a:rPr>
                        <a:t>【网关启动】读取</a:t>
                      </a:r>
                      <a:r>
                        <a:rPr lang="en-US" sz="900">
                          <a:effectLst/>
                        </a:rPr>
                        <a:t>Nacos</a:t>
                      </a:r>
                      <a:r>
                        <a:rPr lang="zh-CN" sz="900">
                          <a:effectLst/>
                        </a:rPr>
                        <a:t>网关配置项：</a:t>
                      </a:r>
                      <a:r>
                        <a:rPr lang="en-US" sz="900">
                          <a:effectLst/>
                        </a:rPr>
                        <a:t>{}", content); // </a:t>
                      </a:r>
                      <a:r>
                        <a:rPr lang="zh-CN" sz="900">
                          <a:effectLst/>
                        </a:rPr>
                        <a:t>日志输出</a:t>
                      </a:r>
                      <a:r>
                        <a:rPr lang="en-US" sz="900">
                          <a:effectLst/>
                        </a:rPr>
                        <a:t/>
                      </a:r>
                      <a:br>
                        <a:rPr lang="en-US" sz="900">
                          <a:effectLst/>
                        </a:rPr>
                      </a:br>
                      <a:r>
                        <a:rPr lang="en-US" sz="900">
                          <a:effectLst/>
                        </a:rPr>
                        <a:t>            GatewayNacosRouteListener.this.setRoute(content);// </a:t>
                      </a:r>
                      <a:r>
                        <a:rPr lang="zh-CN" sz="900">
                          <a:effectLst/>
                        </a:rPr>
                        <a:t>路由配置</a:t>
                      </a:r>
                      <a:r>
                        <a:rPr lang="en-US" sz="900">
                          <a:effectLst/>
                        </a:rPr>
                        <a:t/>
                      </a:r>
                      <a:br>
                        <a:rPr lang="en-US" sz="900">
                          <a:effectLst/>
                        </a:rPr>
                      </a:br>
                      <a:r>
                        <a:rPr lang="en-US" sz="900">
                          <a:effectLst/>
                        </a:rPr>
                        <a:t>            configService.addListener(nacosConfig.getDataId(), 		nacosConfig.getGroup(), new Listener() { 	// </a:t>
                      </a:r>
                      <a:r>
                        <a:rPr lang="zh-CN" sz="900">
                          <a:effectLst/>
                        </a:rPr>
                        <a:t>配置监听</a:t>
                      </a:r>
                      <a:r>
                        <a:rPr lang="en-US" sz="900">
                          <a:effectLst/>
                        </a:rPr>
                        <a:t/>
                      </a:r>
                      <a:br>
                        <a:rPr lang="en-US" sz="900">
                          <a:effectLst/>
                        </a:rPr>
                      </a:br>
                      <a:r>
                        <a:rPr lang="en-US" sz="900">
                          <a:effectLst/>
                        </a:rPr>
                        <a:t>                @Override</a:t>
                      </a:r>
                      <a:br>
                        <a:rPr lang="en-US" sz="900">
                          <a:effectLst/>
                        </a:rPr>
                      </a:br>
                      <a:r>
                        <a:rPr lang="en-US" sz="900">
                          <a:effectLst/>
                        </a:rPr>
                        <a:t>                public void receiveConfigInfo(String configInfo) {</a:t>
                      </a:r>
                      <a:br>
                        <a:rPr lang="en-US" sz="900">
                          <a:effectLst/>
                        </a:rPr>
                      </a:br>
                      <a:r>
                        <a:rPr lang="en-US" sz="900">
                          <a:effectLst/>
                        </a:rPr>
                        <a:t>                    log.info("</a:t>
                      </a:r>
                      <a:r>
                        <a:rPr lang="zh-CN" sz="900">
                          <a:effectLst/>
                        </a:rPr>
                        <a:t>【网关更新】读取</a:t>
                      </a:r>
                      <a:r>
                        <a:rPr lang="en-US" sz="900">
                          <a:effectLst/>
                        </a:rPr>
                        <a:t>Nacos</a:t>
                      </a:r>
                      <a:r>
                        <a:rPr lang="zh-CN" sz="900">
                          <a:effectLst/>
                        </a:rPr>
                        <a:t>网关配置项：</a:t>
                      </a:r>
                      <a:r>
                        <a:rPr lang="en-US" sz="900">
                          <a:effectLst/>
                        </a:rPr>
                        <a:t>{}", configInfo); // </a:t>
                      </a:r>
                      <a:r>
                        <a:rPr lang="zh-CN" sz="900">
                          <a:effectLst/>
                        </a:rPr>
                        <a:t>日志输出</a:t>
                      </a:r>
                      <a:r>
                        <a:rPr lang="en-US" sz="900">
                          <a:effectLst/>
                        </a:rPr>
                        <a:t/>
                      </a:r>
                      <a:br>
                        <a:rPr lang="en-US" sz="900">
                          <a:effectLst/>
                        </a:rPr>
                      </a:br>
                      <a:r>
                        <a:rPr lang="en-US" sz="900">
                          <a:effectLst/>
                        </a:rPr>
                        <a:t>                    GatewayNacosRouteListener.this.setRoute(configInfo); // </a:t>
                      </a:r>
                      <a:r>
                        <a:rPr lang="zh-CN" sz="900">
                          <a:effectLst/>
                        </a:rPr>
                        <a:t>路由配置</a:t>
                      </a:r>
                      <a:r>
                        <a:rPr lang="en-US" sz="900">
                          <a:effectLst/>
                        </a:rPr>
                        <a:t/>
                      </a:r>
                      <a:br>
                        <a:rPr lang="en-US" sz="900">
                          <a:effectLst/>
                        </a:rPr>
                      </a:br>
                      <a:r>
                        <a:rPr lang="en-US" sz="900">
                          <a:effectLst/>
                        </a:rPr>
                        <a:t>                }</a:t>
                      </a:r>
                      <a:br>
                        <a:rPr lang="en-US" sz="900">
                          <a:effectLst/>
                        </a:rPr>
                      </a:br>
                      <a:r>
                        <a:rPr lang="en-US" sz="900">
                          <a:effectLst/>
                        </a:rPr>
                        <a:t>                @Override</a:t>
                      </a:r>
                      <a:br>
                        <a:rPr lang="en-US" sz="900">
                          <a:effectLst/>
                        </a:rPr>
                      </a:br>
                      <a:r>
                        <a:rPr lang="en-US" sz="900">
                          <a:effectLst/>
                        </a:rPr>
                        <a:t>                public Executor getExecutor() { return null; }</a:t>
                      </a:r>
                      <a:br>
                        <a:rPr lang="en-US" sz="900">
                          <a:effectLst/>
                        </a:rPr>
                      </a:br>
                      <a:r>
                        <a:rPr lang="en-US" sz="900">
                          <a:effectLst/>
                        </a:rPr>
                        <a:t>            });</a:t>
                      </a:r>
                      <a:br>
                        <a:rPr lang="en-US" sz="900">
                          <a:effectLst/>
                        </a:rPr>
                      </a:br>
                      <a:r>
                        <a:rPr lang="en-US" sz="900">
                          <a:effectLst/>
                        </a:rPr>
                        <a:t>        } catch (NacosException e) { e.printStackTrace(); }</a:t>
                      </a:r>
                      <a:br>
                        <a:rPr lang="en-US" sz="900">
                          <a:effectLst/>
                        </a:rPr>
                      </a:br>
                      <a:r>
                        <a:rPr lang="en-US" sz="900">
                          <a:effectLst/>
                        </a:rPr>
                        <a:t>    }</a:t>
                      </a:r>
                      <a:br>
                        <a:rPr lang="en-US" sz="900">
                          <a:effectLst/>
                        </a:rPr>
                      </a:br>
                      <a:r>
                        <a:rPr lang="en-US" sz="900">
                          <a:effectLst/>
                        </a:rPr>
                        <a:t>    private void setRoute(String configInfo) { 		// </a:t>
                      </a:r>
                      <a:r>
                        <a:rPr lang="zh-CN" sz="900">
                          <a:effectLst/>
                        </a:rPr>
                        <a:t>路由配置</a:t>
                      </a:r>
                      <a:r>
                        <a:rPr lang="en-US" sz="900">
                          <a:effectLst/>
                        </a:rPr>
                        <a:t/>
                      </a:r>
                      <a:br>
                        <a:rPr lang="en-US" sz="900">
                          <a:effectLst/>
                        </a:rPr>
                      </a:br>
                      <a:r>
                        <a:rPr lang="en-US" sz="900">
                          <a:effectLst/>
                        </a:rPr>
                        <a:t>        try {</a:t>
                      </a:r>
                      <a:br>
                        <a:rPr lang="en-US" sz="900">
                          <a:effectLst/>
                        </a:rPr>
                      </a:br>
                      <a:r>
                        <a:rPr lang="en-US" sz="900">
                          <a:effectLst/>
                        </a:rPr>
                        <a:t>            RouteDefinition[] routes = mapper.readValue(configInfo, 		RouteDefinition[].class); 	// </a:t>
                      </a:r>
                      <a:r>
                        <a:rPr lang="zh-CN" sz="900">
                          <a:effectLst/>
                        </a:rPr>
                        <a:t>将</a:t>
                      </a:r>
                      <a:r>
                        <a:rPr lang="en-US" sz="900">
                          <a:effectLst/>
                        </a:rPr>
                        <a:t>JSON</a:t>
                      </a:r>
                      <a:r>
                        <a:rPr lang="zh-CN" sz="900">
                          <a:effectLst/>
                        </a:rPr>
                        <a:t>转为</a:t>
                      </a:r>
                      <a:r>
                        <a:rPr lang="en-US" sz="900">
                          <a:effectLst/>
                        </a:rPr>
                        <a:t>RouteDefinition</a:t>
                      </a:r>
                      <a:r>
                        <a:rPr lang="zh-CN" sz="900">
                          <a:effectLst/>
                        </a:rPr>
                        <a:t>数组</a:t>
                      </a:r>
                      <a:r>
                        <a:rPr lang="en-US" sz="900">
                          <a:effectLst/>
                        </a:rPr>
                        <a:t/>
                      </a:r>
                      <a:br>
                        <a:rPr lang="en-US" sz="900">
                          <a:effectLst/>
                        </a:rPr>
                      </a:br>
                      <a:r>
                        <a:rPr lang="en-US" sz="900">
                          <a:effectLst/>
                        </a:rPr>
                        <a:t>            for (RouteDefinition definition : routes) { 	// </a:t>
                      </a:r>
                      <a:r>
                        <a:rPr lang="zh-CN" sz="900">
                          <a:effectLst/>
                        </a:rPr>
                        <a:t>数组循环</a:t>
                      </a:r>
                      <a:r>
                        <a:rPr lang="en-US" sz="900">
                          <a:effectLst/>
                        </a:rPr>
                        <a:t/>
                      </a:r>
                      <a:br>
                        <a:rPr lang="en-US" sz="900">
                          <a:effectLst/>
                        </a:rPr>
                      </a:br>
                      <a:r>
                        <a:rPr lang="en-US" sz="900">
                          <a:effectLst/>
                        </a:rPr>
                        <a:t>                this.dynamicRouteService.update(definition); 	// </a:t>
                      </a:r>
                      <a:r>
                        <a:rPr lang="zh-CN" sz="900">
                          <a:effectLst/>
                        </a:rPr>
                        <a:t>路由更新</a:t>
                      </a:r>
                      <a:r>
                        <a:rPr lang="en-US" sz="900">
                          <a:effectLst/>
                        </a:rPr>
                        <a:t/>
                      </a:r>
                      <a:br>
                        <a:rPr lang="en-US" sz="900">
                          <a:effectLst/>
                        </a:rPr>
                      </a:br>
                      <a:r>
                        <a:rPr lang="en-US" sz="900">
                          <a:effectLst/>
                        </a:rPr>
                        <a:t>            }</a:t>
                      </a:r>
                      <a:br>
                        <a:rPr lang="en-US" sz="900">
                          <a:effectLst/>
                        </a:rPr>
                      </a:br>
                      <a:r>
                        <a:rPr lang="en-US" sz="900">
                          <a:effectLst/>
                        </a:rPr>
                        <a:t>        } catch (JsonProcessingException e) { e.printStackTrace(); }</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7397" marR="67397" marT="0" marB="0"/>
                </a:tc>
                <a:extLst>
                  <a:ext uri="{0D108BD9-81ED-4DB2-BD59-A6C34878D82A}">
                    <a16:rowId xmlns:a16="http://schemas.microsoft.com/office/drawing/2014/main" val="2649998060"/>
                  </a:ext>
                </a:extLst>
              </a:tr>
            </a:tbl>
          </a:graphicData>
        </a:graphic>
      </p:graphicFrame>
    </p:spTree>
    <p:extLst>
      <p:ext uri="{BB962C8B-B14F-4D97-AF65-F5344CB8AC3E}">
        <p14:creationId xmlns:p14="http://schemas.microsoft.com/office/powerpoint/2010/main" val="38021320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手机扫码 </a:t>
            </a:r>
            <a:r>
              <a:rPr lang="en-US" altLang="zh-CN" smtClean="0"/>
              <a:t>—— </a:t>
            </a:r>
            <a:r>
              <a:rPr lang="zh-CN" altLang="en-US" smtClean="0"/>
              <a:t>随时关注我们</a:t>
            </a:r>
            <a:endParaRPr lang="zh-CN" altLang="en-US"/>
          </a:p>
        </p:txBody>
      </p:sp>
      <p:pic>
        <p:nvPicPr>
          <p:cNvPr id="3" name="图片 2"/>
          <p:cNvPicPr>
            <a:picLocks noChangeAspect="1"/>
          </p:cNvPicPr>
          <p:nvPr/>
        </p:nvPicPr>
        <p:blipFill>
          <a:blip r:embed="rId2"/>
          <a:stretch>
            <a:fillRect/>
          </a:stretch>
        </p:blipFill>
        <p:spPr>
          <a:xfrm>
            <a:off x="223246" y="1957423"/>
            <a:ext cx="11708496" cy="4292094"/>
          </a:xfrm>
          <a:prstGeom prst="rect">
            <a:avLst/>
          </a:prstGeom>
        </p:spPr>
      </p:pic>
      <p:sp>
        <p:nvSpPr>
          <p:cNvPr id="4" name="文本框 3"/>
          <p:cNvSpPr txBox="1"/>
          <p:nvPr/>
        </p:nvSpPr>
        <p:spPr>
          <a:xfrm>
            <a:off x="223246" y="849087"/>
            <a:ext cx="11273429" cy="1015663"/>
          </a:xfrm>
          <a:prstGeom prst="rect">
            <a:avLst/>
          </a:prstGeom>
          <a:noFill/>
        </p:spPr>
        <p:txBody>
          <a:bodyPr wrap="square" rtlCol="0">
            <a:spAutoFit/>
          </a:bodyPr>
          <a:lstStyle/>
          <a:p>
            <a:r>
              <a:rPr lang="zh-CN" altLang="en-US" sz="3000" b="1" smtClean="0">
                <a:latin typeface="微软雅黑" panose="020B0503020204020204" pitchFamily="34" charset="-122"/>
                <a:ea typeface="微软雅黑" panose="020B0503020204020204" pitchFamily="34" charset="-122"/>
              </a:rPr>
              <a:t>我们将持续进行各类编程技术的课程直播，如果你想第一时间收到我们的课程直播信息，可以拿出手机，通过不同平台</a:t>
            </a:r>
            <a:r>
              <a:rPr lang="en-US" altLang="zh-CN" sz="3000" b="1" smtClean="0">
                <a:latin typeface="微软雅黑" panose="020B0503020204020204" pitchFamily="34" charset="-122"/>
                <a:ea typeface="微软雅黑" panose="020B0503020204020204" pitchFamily="34" charset="-122"/>
              </a:rPr>
              <a:t>APP</a:t>
            </a:r>
            <a:r>
              <a:rPr lang="zh-CN" altLang="en-US" sz="3000" b="1" smtClean="0">
                <a:latin typeface="微软雅黑" panose="020B0503020204020204" pitchFamily="34" charset="-122"/>
                <a:ea typeface="微软雅黑" panose="020B0503020204020204" pitchFamily="34" charset="-122"/>
              </a:rPr>
              <a:t>扫码关注。</a:t>
            </a:r>
            <a:endParaRPr lang="zh-CN" altLang="en-US" sz="30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3161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291801" y="107779"/>
            <a:ext cx="11608397" cy="6642441"/>
          </a:xfrm>
          <a:prstGeom prst="rect">
            <a:avLst/>
          </a:prstGeom>
        </p:spPr>
      </p:pic>
    </p:spTree>
    <p:extLst>
      <p:ext uri="{BB962C8B-B14F-4D97-AF65-F5344CB8AC3E}">
        <p14:creationId xmlns:p14="http://schemas.microsoft.com/office/powerpoint/2010/main" val="731228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360944" y="104058"/>
            <a:ext cx="11256748" cy="6554437"/>
          </a:xfrm>
          <a:prstGeom prst="rect">
            <a:avLst/>
          </a:prstGeom>
        </p:spPr>
      </p:pic>
    </p:spTree>
    <p:extLst>
      <p:ext uri="{BB962C8B-B14F-4D97-AF65-F5344CB8AC3E}">
        <p14:creationId xmlns:p14="http://schemas.microsoft.com/office/powerpoint/2010/main" val="690752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技术学习小程序</a:t>
            </a:r>
            <a:endParaRPr lang="zh-CN" altLang="en-US"/>
          </a:p>
        </p:txBody>
      </p:sp>
      <p:sp>
        <p:nvSpPr>
          <p:cNvPr id="3" name="内容占位符 2"/>
          <p:cNvSpPr>
            <a:spLocks noGrp="1"/>
          </p:cNvSpPr>
          <p:nvPr>
            <p:ph idx="1"/>
          </p:nvPr>
        </p:nvSpPr>
        <p:spPr/>
        <p:txBody>
          <a:bodyPr/>
          <a:lstStyle/>
          <a:p>
            <a:r>
              <a:rPr lang="zh-CN" altLang="en-US" smtClean="0"/>
              <a:t>打开微信添加“沐言优拓”小程序，里面有免费的各类编程资源，通过手机直接学习。</a:t>
            </a: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04530"/>
            <a:ext cx="4819650" cy="48196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409" y="1404530"/>
            <a:ext cx="2472160" cy="53530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355" y="1404530"/>
            <a:ext cx="2909355" cy="5308568"/>
          </a:xfrm>
          <a:prstGeom prst="rect">
            <a:avLst/>
          </a:prstGeom>
        </p:spPr>
      </p:pic>
      <p:sp>
        <p:nvSpPr>
          <p:cNvPr id="7" name="文本框 6"/>
          <p:cNvSpPr txBox="1"/>
          <p:nvPr/>
        </p:nvSpPr>
        <p:spPr>
          <a:xfrm>
            <a:off x="11257270" y="1629139"/>
            <a:ext cx="415498" cy="923330"/>
          </a:xfrm>
          <a:prstGeom prst="rect">
            <a:avLst/>
          </a:prstGeom>
          <a:noFill/>
        </p:spPr>
        <p:txBody>
          <a:bodyPr wrap="none" rtlCol="0">
            <a:spAutoFit/>
          </a:bodyPr>
          <a:lstStyle/>
          <a:p>
            <a:r>
              <a:rPr lang="zh-CN" altLang="en-US" b="1" smtClean="0">
                <a:latin typeface="微软雅黑" panose="020B0503020204020204" pitchFamily="34" charset="-122"/>
                <a:ea typeface="微软雅黑" panose="020B0503020204020204" pitchFamily="34" charset="-122"/>
              </a:rPr>
              <a:t>李</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兴</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华</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347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网关服务调用地址</a:t>
            </a:r>
            <a:endParaRPr lang="zh-CN" altLang="en-US"/>
          </a:p>
        </p:txBody>
      </p:sp>
      <p:graphicFrame>
        <p:nvGraphicFramePr>
          <p:cNvPr id="4" name="表格 3"/>
          <p:cNvGraphicFramePr>
            <a:graphicFrameLocks noGrp="1"/>
          </p:cNvGraphicFramePr>
          <p:nvPr>
            <p:extLst/>
          </p:nvPr>
        </p:nvGraphicFramePr>
        <p:xfrm>
          <a:off x="260931" y="1037697"/>
          <a:ext cx="11592401" cy="2672742"/>
        </p:xfrm>
        <a:graphic>
          <a:graphicData uri="http://schemas.openxmlformats.org/drawingml/2006/table">
            <a:tbl>
              <a:tblPr firstRow="1" firstCol="1" lastRow="1" lastCol="1" bandRow="1" bandCol="1">
                <a:tableStyleId>{5940675A-B579-460E-94D1-54222C63F5DA}</a:tableStyleId>
              </a:tblPr>
              <a:tblGrid>
                <a:gridCol w="579982">
                  <a:extLst>
                    <a:ext uri="{9D8B030D-6E8A-4147-A177-3AD203B41FA5}">
                      <a16:colId xmlns:a16="http://schemas.microsoft.com/office/drawing/2014/main" val="2462387829"/>
                    </a:ext>
                  </a:extLst>
                </a:gridCol>
                <a:gridCol w="1331185">
                  <a:extLst>
                    <a:ext uri="{9D8B030D-6E8A-4147-A177-3AD203B41FA5}">
                      <a16:colId xmlns:a16="http://schemas.microsoft.com/office/drawing/2014/main" val="2752573930"/>
                    </a:ext>
                  </a:extLst>
                </a:gridCol>
                <a:gridCol w="994771">
                  <a:extLst>
                    <a:ext uri="{9D8B030D-6E8A-4147-A177-3AD203B41FA5}">
                      <a16:colId xmlns:a16="http://schemas.microsoft.com/office/drawing/2014/main" val="2766591907"/>
                    </a:ext>
                  </a:extLst>
                </a:gridCol>
                <a:gridCol w="8686463">
                  <a:extLst>
                    <a:ext uri="{9D8B030D-6E8A-4147-A177-3AD203B41FA5}">
                      <a16:colId xmlns:a16="http://schemas.microsoft.com/office/drawing/2014/main" val="3720502626"/>
                    </a:ext>
                  </a:extLst>
                </a:gridCol>
              </a:tblGrid>
              <a:tr h="604836">
                <a:tc>
                  <a:txBody>
                    <a:bodyPr/>
                    <a:lstStyle/>
                    <a:p>
                      <a:pPr algn="ctr">
                        <a:spcAft>
                          <a:spcPts val="0"/>
                        </a:spcAft>
                      </a:pPr>
                      <a:r>
                        <a:rPr lang="en-US" sz="1100" b="1" kern="100">
                          <a:effectLst/>
                        </a:rPr>
                        <a:t>No.</a:t>
                      </a:r>
                      <a:endParaRPr lang="zh-CN" sz="11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b="1" kern="100">
                          <a:effectLst/>
                        </a:rPr>
                        <a:t>功能</a:t>
                      </a:r>
                      <a:endParaRPr lang="zh-CN" sz="11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b="1" kern="100">
                          <a:effectLst/>
                        </a:rPr>
                        <a:t>模式</a:t>
                      </a:r>
                      <a:endParaRPr lang="zh-CN" sz="11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b="1" kern="100">
                          <a:effectLst/>
                        </a:rPr>
                        <a:t>网关调用地址</a:t>
                      </a:r>
                      <a:endParaRPr lang="zh-CN" sz="11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15778361"/>
                  </a:ext>
                </a:extLst>
              </a:tr>
              <a:tr h="413581">
                <a:tc>
                  <a:txBody>
                    <a:bodyPr/>
                    <a:lstStyle/>
                    <a:p>
                      <a:pPr algn="ctr">
                        <a:spcAft>
                          <a:spcPts val="0"/>
                        </a:spcAft>
                      </a:pPr>
                      <a:r>
                        <a:rPr lang="en-US" sz="1100" kern="100">
                          <a:effectLst/>
                        </a:rPr>
                        <a:t>1</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部门列表</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100">
                          <a:effectLst/>
                        </a:rPr>
                        <a:t>GET</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100">
                          <a:effectLst/>
                        </a:rPr>
                        <a:t>gateway-9501:9501/dept.provider/provider/dept/list</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45428795"/>
                  </a:ext>
                </a:extLst>
              </a:tr>
              <a:tr h="413581">
                <a:tc>
                  <a:txBody>
                    <a:bodyPr/>
                    <a:lstStyle/>
                    <a:p>
                      <a:pPr algn="ctr">
                        <a:spcAft>
                          <a:spcPts val="0"/>
                        </a:spcAft>
                      </a:pPr>
                      <a:r>
                        <a:rPr lang="en-US" sz="1100" kern="100">
                          <a:effectLst/>
                        </a:rPr>
                        <a:t>2</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部门查找</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100">
                          <a:effectLst/>
                        </a:rPr>
                        <a:t>GET</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100">
                          <a:effectLst/>
                        </a:rPr>
                        <a:t>gateway-9501:9501/dept.provider/provider/dept/get/{id}</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81773421"/>
                  </a:ext>
                </a:extLst>
              </a:tr>
              <a:tr h="827163">
                <a:tc>
                  <a:txBody>
                    <a:bodyPr/>
                    <a:lstStyle/>
                    <a:p>
                      <a:pPr algn="ctr">
                        <a:spcAft>
                          <a:spcPts val="0"/>
                        </a:spcAft>
                      </a:pPr>
                      <a:r>
                        <a:rPr lang="en-US" sz="1100" kern="100">
                          <a:effectLst/>
                        </a:rPr>
                        <a:t>3</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部门分页</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100">
                          <a:effectLst/>
                        </a:rPr>
                        <a:t>GET</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100">
                          <a:effectLst/>
                        </a:rPr>
                        <a:t>gateway-9501:9501/dept.provider/provider/dept/split?cp={cp}&amp;ls={ls}&amp;col={col}&amp;kw={kw}</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98862619"/>
                  </a:ext>
                </a:extLst>
              </a:tr>
              <a:tr h="413581">
                <a:tc>
                  <a:txBody>
                    <a:bodyPr/>
                    <a:lstStyle/>
                    <a:p>
                      <a:pPr algn="ctr">
                        <a:spcAft>
                          <a:spcPts val="0"/>
                        </a:spcAft>
                      </a:pPr>
                      <a:r>
                        <a:rPr lang="en-US" sz="1100" kern="100">
                          <a:effectLst/>
                        </a:rPr>
                        <a:t>4</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部门增加</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100">
                          <a:effectLst/>
                        </a:rPr>
                        <a:t>POST</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100">
                          <a:effectLst/>
                        </a:rPr>
                        <a:t>gateway-9501:9501/dept.provider/provider/dept/add</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04419833"/>
                  </a:ext>
                </a:extLst>
              </a:tr>
            </a:tbl>
          </a:graphicData>
        </a:graphic>
      </p:graphicFrame>
    </p:spTree>
    <p:extLst>
      <p:ext uri="{BB962C8B-B14F-4D97-AF65-F5344CB8AC3E}">
        <p14:creationId xmlns:p14="http://schemas.microsoft.com/office/powerpoint/2010/main" val="1336385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5134</Words>
  <Application>Microsoft Office PowerPoint</Application>
  <PresentationFormat>宽屏</PresentationFormat>
  <Paragraphs>434</Paragraphs>
  <Slides>88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88</vt:i4>
      </vt:variant>
    </vt:vector>
  </HeadingPairs>
  <TitlesOfParts>
    <vt:vector size="97" baseType="lpstr">
      <vt:lpstr>阿里巴巴普惠体 B</vt:lpstr>
      <vt:lpstr>等线</vt:lpstr>
      <vt:lpstr>黑体</vt:lpstr>
      <vt:lpstr>宋体</vt:lpstr>
      <vt:lpstr>微软雅黑</vt:lpstr>
      <vt:lpstr>Arial</vt:lpstr>
      <vt:lpstr>Times New Roman</vt:lpstr>
      <vt:lpstr>Wingdings</vt:lpstr>
      <vt:lpstr>Office 主题​​</vt:lpstr>
      <vt:lpstr>PowerPoint 演示文稿</vt:lpstr>
      <vt:lpstr>网关的作用</vt:lpstr>
      <vt:lpstr>微服务网关</vt:lpstr>
      <vt:lpstr>SpringCloudGateway</vt:lpstr>
      <vt:lpstr>网关与微服务资源</vt:lpstr>
      <vt:lpstr>添加项目依赖</vt:lpstr>
      <vt:lpstr>application.yml</vt:lpstr>
      <vt:lpstr>启动类</vt:lpstr>
      <vt:lpstr>网关服务调用地址</vt:lpstr>
      <vt:lpstr>消费端处理</vt:lpstr>
      <vt:lpstr>IDeptService业务接口</vt:lpstr>
      <vt:lpstr>微服务网关绑定</vt:lpstr>
      <vt:lpstr>绑定单一URI路径资源</vt:lpstr>
      <vt:lpstr>设置访问路径</vt:lpstr>
      <vt:lpstr>服务集群</vt:lpstr>
      <vt:lpstr>匹配单一路径</vt:lpstr>
      <vt:lpstr>指定的资源路径</vt:lpstr>
      <vt:lpstr>路由谓词处理</vt:lpstr>
      <vt:lpstr>谓词工厂实例</vt:lpstr>
      <vt:lpstr>RoutePredicateFactory继承结构</vt:lpstr>
      <vt:lpstr>定义网关在指定日期之后允许访问</vt:lpstr>
      <vt:lpstr>Cookie访问限制</vt:lpstr>
      <vt:lpstr>头信息访问限制</vt:lpstr>
      <vt:lpstr>限制访问主机</vt:lpstr>
      <vt:lpstr>URL重写限制</vt:lpstr>
      <vt:lpstr>自定义路由谓词工厂类</vt:lpstr>
      <vt:lpstr>创建TimeSubsectionConfig配置类</vt:lpstr>
      <vt:lpstr>创建自定义路由谓词工厂类</vt:lpstr>
      <vt:lpstr>application.yml配置访问时间项列表</vt:lpstr>
      <vt:lpstr>网关过滤器</vt:lpstr>
      <vt:lpstr>application.yml配置</vt:lpstr>
      <vt:lpstr>AddRequestHeader过滤工厂类</vt:lpstr>
      <vt:lpstr>SpringCloudGateway内置工厂类</vt:lpstr>
      <vt:lpstr>为所有的请求添加统一请求参数</vt:lpstr>
      <vt:lpstr>MapRequestHeader请求头转换过滤器</vt:lpstr>
      <vt:lpstr>重定向到指定路径</vt:lpstr>
      <vt:lpstr>自定义过滤工厂类</vt:lpstr>
      <vt:lpstr>创建日志网关过滤器工厂类</vt:lpstr>
      <vt:lpstr>application.yml中配置日志过滤工厂</vt:lpstr>
      <vt:lpstr>全局过滤器</vt:lpstr>
      <vt:lpstr>为网关追加依赖</vt:lpstr>
      <vt:lpstr>修改application.yml并开启全部Actuator访问终端</vt:lpstr>
      <vt:lpstr>常用全局过滤器</vt:lpstr>
      <vt:lpstr>GlobalFilter接口定义</vt:lpstr>
      <vt:lpstr>GlobalFilter继承结构</vt:lpstr>
      <vt:lpstr>创建全局过滤器</vt:lpstr>
      <vt:lpstr>网关内部转发</vt:lpstr>
      <vt:lpstr>在网关内部定义一个访问资源</vt:lpstr>
      <vt:lpstr>application.yml配置</vt:lpstr>
      <vt:lpstr>ForwardRoutingFilter核心源代码</vt:lpstr>
      <vt:lpstr>Netty全局路由</vt:lpstr>
      <vt:lpstr>Netty全局路由实现结构</vt:lpstr>
      <vt:lpstr>负载均衡全局过滤器</vt:lpstr>
      <vt:lpstr>build.gradle配置</vt:lpstr>
      <vt:lpstr>application.yml配置</vt:lpstr>
      <vt:lpstr>ReactiveLoadBalancerClientFilter</vt:lpstr>
      <vt:lpstr>网关监控数据持久化</vt:lpstr>
      <vt:lpstr>build.gradle配置</vt:lpstr>
      <vt:lpstr>application.yml配置</vt:lpstr>
      <vt:lpstr>Actuator监控</vt:lpstr>
      <vt:lpstr>prometheus配置</vt:lpstr>
      <vt:lpstr>配置检查</vt:lpstr>
      <vt:lpstr>启动监控采集服务</vt:lpstr>
      <vt:lpstr>网关处理流程</vt:lpstr>
      <vt:lpstr>SpringCloudGateway自动装配处理</vt:lpstr>
      <vt:lpstr>SpringCloudGateway自动装配类</vt:lpstr>
      <vt:lpstr>启动类关联</vt:lpstr>
      <vt:lpstr>GatewayAutoConfiguration</vt:lpstr>
      <vt:lpstr>RouteLocator接口继承结构</vt:lpstr>
      <vt:lpstr>FilteringWebHandler</vt:lpstr>
      <vt:lpstr>RoutePredicateHandlerMapping</vt:lpstr>
      <vt:lpstr>微服务核心架构</vt:lpstr>
      <vt:lpstr>动态网关技术</vt:lpstr>
      <vt:lpstr>动态路由配置实现结构</vt:lpstr>
      <vt:lpstr>动态路由操作</vt:lpstr>
      <vt:lpstr>创建路由数据操作类</vt:lpstr>
      <vt:lpstr>REST接口</vt:lpstr>
      <vt:lpstr>网关配置数据</vt:lpstr>
      <vt:lpstr>路由信息查看</vt:lpstr>
      <vt:lpstr>Nacos网关数据持久化</vt:lpstr>
      <vt:lpstr>“gateway.config”的配置项</vt:lpstr>
      <vt:lpstr>修改“gateway-9501”子模块中关于Nacos的依赖</vt:lpstr>
      <vt:lpstr>创建Nacos配置类</vt:lpstr>
      <vt:lpstr>CommandLineRunner接口子类</vt:lpstr>
      <vt:lpstr>手机扫码 —— 随时关注我们</vt:lpstr>
      <vt:lpstr>PowerPoint 演示文稿</vt:lpstr>
      <vt:lpstr>PowerPoint 演示文稿</vt:lpstr>
      <vt:lpstr>技术学习小程序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yootk</dc:creator>
  <cp:lastModifiedBy>Soil.Fish</cp:lastModifiedBy>
  <cp:revision>42</cp:revision>
  <dcterms:created xsi:type="dcterms:W3CDTF">2021-02-07T06:06:21Z</dcterms:created>
  <dcterms:modified xsi:type="dcterms:W3CDTF">2022-04-21T05:55:38Z</dcterms:modified>
</cp:coreProperties>
</file>